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media/image1.jpeg" ContentType="image/jpeg"/>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media/image2.jpeg" ContentType="image/jpeg"/>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media/image3.jpeg" ContentType="image/jpeg"/>
  <Override PartName="/ppt/notesSlides/notesSlide8.xml" ContentType="application/vnd.openxmlformats-officedocument.presentationml.notesSlide+xml"/>
  <Override PartName="/ppt/media/image4.jpeg" ContentType="image/jpeg"/>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media/media1.mp4" ContentType="video/unknown"/>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media/image5.jpeg" ContentType="image/jpeg"/>
  <Override PartName="/ppt/notesSlides/notesSlide23.xml" ContentType="application/vnd.openxmlformats-officedocument.presentationml.notesSlide+xml"/>
  <Override PartName="/ppt/notesSlides/notesSlide24.xml" ContentType="application/vnd.openxmlformats-officedocument.presentationml.notesSlid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Lst>
  <p:sldSz cx="243713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r" defTabSz="1828433" rtl="0" fontAlgn="auto" latinLnBrk="0" hangingPunct="0">
      <a:lnSpc>
        <a:spcPct val="100000"/>
      </a:lnSpc>
      <a:spcBef>
        <a:spcPts val="0"/>
      </a:spcBef>
      <a:spcAft>
        <a:spcPts val="0"/>
      </a:spcAft>
      <a:buClrTx/>
      <a:buSzTx/>
      <a:buFontTx/>
      <a:buNone/>
      <a:tabLst/>
      <a:defRPr b="0" baseline="0" cap="none" i="0" spc="300" strike="noStrike" sz="12000" u="none" kumimoji="0" normalizeH="0">
        <a:ln>
          <a:noFill/>
        </a:ln>
        <a:solidFill>
          <a:srgbClr val="FFFFFF"/>
        </a:solidFill>
        <a:effectLst/>
        <a:uFillTx/>
        <a:latin typeface="+mj-lt"/>
        <a:ea typeface="+mj-ea"/>
        <a:cs typeface="+mj-cs"/>
        <a:sym typeface="Oswald Bold"/>
      </a:defRPr>
    </a:lvl1pPr>
    <a:lvl2pPr marL="0" marR="0" indent="914216" algn="r" defTabSz="1828433" rtl="0" fontAlgn="auto" latinLnBrk="0" hangingPunct="0">
      <a:lnSpc>
        <a:spcPct val="100000"/>
      </a:lnSpc>
      <a:spcBef>
        <a:spcPts val="0"/>
      </a:spcBef>
      <a:spcAft>
        <a:spcPts val="0"/>
      </a:spcAft>
      <a:buClrTx/>
      <a:buSzTx/>
      <a:buFontTx/>
      <a:buNone/>
      <a:tabLst/>
      <a:defRPr b="0" baseline="0" cap="none" i="0" spc="300" strike="noStrike" sz="12000" u="none" kumimoji="0" normalizeH="0">
        <a:ln>
          <a:noFill/>
        </a:ln>
        <a:solidFill>
          <a:srgbClr val="FFFFFF"/>
        </a:solidFill>
        <a:effectLst/>
        <a:uFillTx/>
        <a:latin typeface="+mj-lt"/>
        <a:ea typeface="+mj-ea"/>
        <a:cs typeface="+mj-cs"/>
        <a:sym typeface="Oswald Bold"/>
      </a:defRPr>
    </a:lvl2pPr>
    <a:lvl3pPr marL="0" marR="0" indent="1828434" algn="r" defTabSz="1828433" rtl="0" fontAlgn="auto" latinLnBrk="0" hangingPunct="0">
      <a:lnSpc>
        <a:spcPct val="100000"/>
      </a:lnSpc>
      <a:spcBef>
        <a:spcPts val="0"/>
      </a:spcBef>
      <a:spcAft>
        <a:spcPts val="0"/>
      </a:spcAft>
      <a:buClrTx/>
      <a:buSzTx/>
      <a:buFontTx/>
      <a:buNone/>
      <a:tabLst/>
      <a:defRPr b="0" baseline="0" cap="none" i="0" spc="300" strike="noStrike" sz="12000" u="none" kumimoji="0" normalizeH="0">
        <a:ln>
          <a:noFill/>
        </a:ln>
        <a:solidFill>
          <a:srgbClr val="FFFFFF"/>
        </a:solidFill>
        <a:effectLst/>
        <a:uFillTx/>
        <a:latin typeface="+mj-lt"/>
        <a:ea typeface="+mj-ea"/>
        <a:cs typeface="+mj-cs"/>
        <a:sym typeface="Oswald Bold"/>
      </a:defRPr>
    </a:lvl3pPr>
    <a:lvl4pPr marL="0" marR="0" indent="2742651" algn="r" defTabSz="1828433" rtl="0" fontAlgn="auto" latinLnBrk="0" hangingPunct="0">
      <a:lnSpc>
        <a:spcPct val="100000"/>
      </a:lnSpc>
      <a:spcBef>
        <a:spcPts val="0"/>
      </a:spcBef>
      <a:spcAft>
        <a:spcPts val="0"/>
      </a:spcAft>
      <a:buClrTx/>
      <a:buSzTx/>
      <a:buFontTx/>
      <a:buNone/>
      <a:tabLst/>
      <a:defRPr b="0" baseline="0" cap="none" i="0" spc="300" strike="noStrike" sz="12000" u="none" kumimoji="0" normalizeH="0">
        <a:ln>
          <a:noFill/>
        </a:ln>
        <a:solidFill>
          <a:srgbClr val="FFFFFF"/>
        </a:solidFill>
        <a:effectLst/>
        <a:uFillTx/>
        <a:latin typeface="+mj-lt"/>
        <a:ea typeface="+mj-ea"/>
        <a:cs typeface="+mj-cs"/>
        <a:sym typeface="Oswald Bold"/>
      </a:defRPr>
    </a:lvl4pPr>
    <a:lvl5pPr marL="0" marR="0" indent="3656868" algn="r" defTabSz="1828433" rtl="0" fontAlgn="auto" latinLnBrk="0" hangingPunct="0">
      <a:lnSpc>
        <a:spcPct val="100000"/>
      </a:lnSpc>
      <a:spcBef>
        <a:spcPts val="0"/>
      </a:spcBef>
      <a:spcAft>
        <a:spcPts val="0"/>
      </a:spcAft>
      <a:buClrTx/>
      <a:buSzTx/>
      <a:buFontTx/>
      <a:buNone/>
      <a:tabLst/>
      <a:defRPr b="0" baseline="0" cap="none" i="0" spc="300" strike="noStrike" sz="12000" u="none" kumimoji="0" normalizeH="0">
        <a:ln>
          <a:noFill/>
        </a:ln>
        <a:solidFill>
          <a:srgbClr val="FFFFFF"/>
        </a:solidFill>
        <a:effectLst/>
        <a:uFillTx/>
        <a:latin typeface="+mj-lt"/>
        <a:ea typeface="+mj-ea"/>
        <a:cs typeface="+mj-cs"/>
        <a:sym typeface="Oswald Bold"/>
      </a:defRPr>
    </a:lvl5pPr>
    <a:lvl6pPr marL="0" marR="0" indent="4571085" algn="r" defTabSz="1828433" rtl="0" fontAlgn="auto" latinLnBrk="0" hangingPunct="0">
      <a:lnSpc>
        <a:spcPct val="100000"/>
      </a:lnSpc>
      <a:spcBef>
        <a:spcPts val="0"/>
      </a:spcBef>
      <a:spcAft>
        <a:spcPts val="0"/>
      </a:spcAft>
      <a:buClrTx/>
      <a:buSzTx/>
      <a:buFontTx/>
      <a:buNone/>
      <a:tabLst/>
      <a:defRPr b="0" baseline="0" cap="none" i="0" spc="300" strike="noStrike" sz="12000" u="none" kumimoji="0" normalizeH="0">
        <a:ln>
          <a:noFill/>
        </a:ln>
        <a:solidFill>
          <a:srgbClr val="FFFFFF"/>
        </a:solidFill>
        <a:effectLst/>
        <a:uFillTx/>
        <a:latin typeface="+mj-lt"/>
        <a:ea typeface="+mj-ea"/>
        <a:cs typeface="+mj-cs"/>
        <a:sym typeface="Oswald Bold"/>
      </a:defRPr>
    </a:lvl6pPr>
    <a:lvl7pPr marL="0" marR="0" indent="5485302" algn="r" defTabSz="1828433" rtl="0" fontAlgn="auto" latinLnBrk="0" hangingPunct="0">
      <a:lnSpc>
        <a:spcPct val="100000"/>
      </a:lnSpc>
      <a:spcBef>
        <a:spcPts val="0"/>
      </a:spcBef>
      <a:spcAft>
        <a:spcPts val="0"/>
      </a:spcAft>
      <a:buClrTx/>
      <a:buSzTx/>
      <a:buFontTx/>
      <a:buNone/>
      <a:tabLst/>
      <a:defRPr b="0" baseline="0" cap="none" i="0" spc="300" strike="noStrike" sz="12000" u="none" kumimoji="0" normalizeH="0">
        <a:ln>
          <a:noFill/>
        </a:ln>
        <a:solidFill>
          <a:srgbClr val="FFFFFF"/>
        </a:solidFill>
        <a:effectLst/>
        <a:uFillTx/>
        <a:latin typeface="+mj-lt"/>
        <a:ea typeface="+mj-ea"/>
        <a:cs typeface="+mj-cs"/>
        <a:sym typeface="Oswald Bold"/>
      </a:defRPr>
    </a:lvl7pPr>
    <a:lvl8pPr marL="0" marR="0" indent="6399519" algn="r" defTabSz="1828433" rtl="0" fontAlgn="auto" latinLnBrk="0" hangingPunct="0">
      <a:lnSpc>
        <a:spcPct val="100000"/>
      </a:lnSpc>
      <a:spcBef>
        <a:spcPts val="0"/>
      </a:spcBef>
      <a:spcAft>
        <a:spcPts val="0"/>
      </a:spcAft>
      <a:buClrTx/>
      <a:buSzTx/>
      <a:buFontTx/>
      <a:buNone/>
      <a:tabLst/>
      <a:defRPr b="0" baseline="0" cap="none" i="0" spc="300" strike="noStrike" sz="12000" u="none" kumimoji="0" normalizeH="0">
        <a:ln>
          <a:noFill/>
        </a:ln>
        <a:solidFill>
          <a:srgbClr val="FFFFFF"/>
        </a:solidFill>
        <a:effectLst/>
        <a:uFillTx/>
        <a:latin typeface="+mj-lt"/>
        <a:ea typeface="+mj-ea"/>
        <a:cs typeface="+mj-cs"/>
        <a:sym typeface="Oswald Bold"/>
      </a:defRPr>
    </a:lvl8pPr>
    <a:lvl9pPr marL="0" marR="0" indent="7313737" algn="r" defTabSz="1828433" rtl="0" fontAlgn="auto" latinLnBrk="0" hangingPunct="0">
      <a:lnSpc>
        <a:spcPct val="100000"/>
      </a:lnSpc>
      <a:spcBef>
        <a:spcPts val="0"/>
      </a:spcBef>
      <a:spcAft>
        <a:spcPts val="0"/>
      </a:spcAft>
      <a:buClrTx/>
      <a:buSzTx/>
      <a:buFontTx/>
      <a:buNone/>
      <a:tabLst/>
      <a:defRPr b="0" baseline="0" cap="none" i="0" spc="300" strike="noStrike" sz="12000" u="none" kumimoji="0" normalizeH="0">
        <a:ln>
          <a:noFill/>
        </a:ln>
        <a:solidFill>
          <a:srgbClr val="FFFFFF"/>
        </a:solidFill>
        <a:effectLst/>
        <a:uFillTx/>
        <a:latin typeface="+mj-lt"/>
        <a:ea typeface="+mj-ea"/>
        <a:cs typeface="+mj-cs"/>
        <a:sym typeface="Oswald Bold"/>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8F44A2F1-9E1F-4B54-A3A2-5F16C0AD49E2}" styleName="">
    <a:tblBg/>
    <a:wholeTbl>
      <a:tcTxStyle b="off" i="off">
        <a:font>
          <a:latin typeface="Lato Light"/>
          <a:ea typeface="Lato Light"/>
          <a:cs typeface="Lato Light"/>
        </a:font>
        <a:srgbClr val="B4B4B4"/>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E0FF"/>
          </a:solidFill>
        </a:fill>
      </a:tcStyle>
    </a:wholeTbl>
    <a:band2H>
      <a:tcTxStyle b="def" i="def"/>
      <a:tcStyle>
        <a:tcBdr/>
        <a:fill>
          <a:solidFill>
            <a:srgbClr val="E7F0FF"/>
          </a:solidFill>
        </a:fill>
      </a:tcStyle>
    </a:band2H>
    <a:firstCol>
      <a:tcTxStyle b="on" i="off">
        <a:font>
          <a:latin typeface="Lato Bold"/>
          <a:ea typeface="Lato Bold"/>
          <a:cs typeface="Lato Bold"/>
        </a:font>
        <a:srgbClr val="FFFFFF"/>
      </a:tcTxStyle>
      <a:tcStyle>
        <a:tcBdr>
          <a:left>
            <a:ln w="12700" cap="flat">
              <a:solidFill>
                <a:srgbClr val="FFFFFF"/>
              </a:solidFill>
              <a:prstDash val="solid"/>
              <a:round/>
            </a:ln>
          </a:left>
          <a:right>
            <a:ln w="381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14A5FF"/>
          </a:solidFill>
        </a:fill>
      </a:tcStyle>
    </a:firstCol>
    <a:lastRow>
      <a:tcTxStyle b="on" i="off">
        <a:font>
          <a:latin typeface="Lato Bold"/>
          <a:ea typeface="Lato Bold"/>
          <a:cs typeface="Lato Bold"/>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14A5FF"/>
          </a:solidFill>
        </a:fill>
      </a:tcStyle>
    </a:lastRow>
    <a:firstRow>
      <a:tcTxStyle b="on" i="off">
        <a:font>
          <a:latin typeface="Lato Bold"/>
          <a:ea typeface="Lato Bold"/>
          <a:cs typeface="Lato Bold"/>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14A5FF"/>
          </a:solidFill>
        </a:fill>
      </a:tcStyle>
    </a:firstRow>
  </a:tblStyle>
  <a:tblStyle styleId="{C7B018BB-80A7-4F77-B60F-C8B233D01FF8}" styleName="">
    <a:tblBg/>
    <a:wholeTbl>
      <a:tcTxStyle b="def" i="def">
        <a:font>
          <a:latin typeface="Helvetica Neue"/>
          <a:ea typeface="Helvetica Neue"/>
          <a:cs typeface="Helvetica Neue"/>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b="def" i="def"/>
      <a:tcStyle>
        <a:tcBdr/>
        <a:fill>
          <a:solidFill>
            <a:srgbClr val="E1E0DA"/>
          </a:solidFill>
        </a:fill>
      </a:tcStyle>
    </a:band2H>
    <a:firstCol>
      <a:tcTxStyle b="def" i="def">
        <a:font>
          <a:latin typeface="Helvetica Neue Medium"/>
          <a:ea typeface="Helvetica Neue Medium"/>
          <a:cs typeface="Helvetica Neue Medium"/>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3">
              <a:hueOff val="362282"/>
              <a:satOff val="31803"/>
              <a:lumOff val="-18242"/>
            </a:schemeClr>
          </a:solidFill>
        </a:fill>
      </a:tcStyle>
    </a:firstCol>
    <a:lastRow>
      <a:tcTxStyle b="def" i="def">
        <a:font>
          <a:latin typeface="Helvetica Neue"/>
          <a:ea typeface="Helvetica Neue"/>
          <a:cs typeface="Helvetica Neue"/>
        </a:font>
        <a:srgbClr val="000000"/>
      </a:tcTxStyle>
      <a:tcStyle>
        <a:tcBdr>
          <a:left>
            <a:ln w="12700" cap="flat">
              <a:solidFill>
                <a:srgbClr val="606060"/>
              </a:solidFill>
              <a:prstDash val="solid"/>
              <a:miter lim="400000"/>
            </a:ln>
          </a:left>
          <a:right>
            <a:ln w="12700" cap="flat">
              <a:solidFill>
                <a:srgbClr val="606060"/>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EBEBEB"/>
          </a:solidFill>
        </a:fill>
      </a:tcStyle>
    </a:lastRow>
    <a:firstRow>
      <a:tcTxStyle b="def" i="def">
        <a:font>
          <a:latin typeface="Helvetica Neue Medium"/>
          <a:ea typeface="Helvetica Neue Medium"/>
          <a:cs typeface="Helvetica Neue Medium"/>
        </a:font>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rgbClr val="017101"/>
          </a:solidFill>
        </a:fill>
      </a:tcStyle>
    </a:firstRow>
  </a:tblStyle>
  <a:tblStyle styleId="{EEE7283C-3CF3-47DC-8721-378D4A62B228}" styleName="">
    <a:tblBg/>
    <a:wholeTbl>
      <a:tcTxStyle b="def" i="def">
        <a:font>
          <a:latin typeface="Helvetica Neue Light"/>
          <a:ea typeface="Helvetica Neue Light"/>
          <a:cs typeface="Helvetica Neue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FAF7E9"/>
          </a:solidFill>
        </a:fill>
      </a:tcStyle>
    </a:wholeTbl>
    <a:band2H>
      <a:tcTxStyle b="def" i="def"/>
      <a:tcStyle>
        <a:tcBdr/>
        <a:fill>
          <a:solidFill>
            <a:srgbClr val="EDEADD"/>
          </a:solidFill>
        </a:fill>
      </a:tcStyle>
    </a:band2H>
    <a:firstCol>
      <a:tcTxStyle b="def" i="def">
        <a:font>
          <a:latin typeface="Helvetica Neue Medium"/>
          <a:ea typeface="Helvetica Neue Medium"/>
          <a:cs typeface="Helvetica Neue Medium"/>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9BA00"/>
          </a:solidFill>
        </a:fill>
      </a:tcStyle>
    </a:firstCol>
    <a:lastRow>
      <a:tcTxStyle b="def" i="def">
        <a:font>
          <a:latin typeface="Helvetica Neue Medium"/>
          <a:ea typeface="Helvetica Neue Medium"/>
          <a:cs typeface="Helvetica Neue Medium"/>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lastRow>
    <a:firstRow>
      <a:tcTxStyle b="def" i="def">
        <a:font>
          <a:latin typeface="Helvetica Neue Medium"/>
          <a:ea typeface="Helvetica Neue Medium"/>
          <a:cs typeface="Helvetica Neue Medium"/>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firstRow>
  </a:tblStyle>
  <a:tblStyle styleId="{CF821DB8-F4EB-4A41-A1BA-3FCAFE7338EE}" styleName="">
    <a:tblBg/>
    <a:wholeTbl>
      <a:tcTxStyle b="def" i="def">
        <a:font>
          <a:latin typeface="Helvetica Neue"/>
          <a:ea typeface="Helvetica Neue"/>
          <a:cs typeface="Helvetica Neue"/>
        </a:font>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EBEBEB"/>
          </a:solidFill>
        </a:fill>
      </a:tcStyle>
    </a:wholeTbl>
    <a:band2H>
      <a:tcTxStyle b="def" i="def"/>
      <a:tcStyle>
        <a:tcBdr/>
        <a:fill>
          <a:solidFill>
            <a:srgbClr val="DADBDA"/>
          </a:solidFill>
        </a:fill>
      </a:tcStyle>
    </a:band2H>
    <a:firstCol>
      <a:tcTxStyle b="on" i="de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chemeClr val="accent6">
              <a:hueOff val="-146070"/>
              <a:satOff val="-10048"/>
              <a:lumOff val="-30626"/>
            </a:schemeClr>
          </a:solidFill>
        </a:fill>
      </a:tcStyle>
    </a:firstCol>
    <a:lastRow>
      <a:tcTxStyle b="on" i="de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lastRow>
    <a:firstRow>
      <a:tcTxStyle b="on" i="de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firstRow>
  </a:tblStyle>
  <a:tblStyle styleId="{33BA23B1-9221-436E-865A-0063620EA4FD}" styleName="">
    <a:tblBg/>
    <a:wholeTbl>
      <a:tcTxStyle b="def" i="def">
        <a:font>
          <a:latin typeface="Helvetica Neue"/>
          <a:ea typeface="Helvetica Neue"/>
          <a:cs typeface="Helvetica Neue"/>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B5B5C1"/>
          </a:solidFill>
        </a:fill>
      </a:tcStyle>
    </a:wholeTbl>
    <a:band2H>
      <a:tcTxStyle b="def" i="def"/>
      <a:tcStyle>
        <a:tcBdr/>
        <a:fill>
          <a:solidFill>
            <a:srgbClr val="9A9AA5"/>
          </a:solidFill>
        </a:fill>
      </a:tcStyle>
    </a:band2H>
    <a:firstCol>
      <a:tcTxStyle b="on" i="de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85F"/>
          </a:solidFill>
        </a:fill>
      </a:tcStyle>
    </a:firstCol>
    <a:lastRow>
      <a:tcTxStyle b="on" i="de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lastRow>
    <a:firstRow>
      <a:tcTxStyle b="on" i="de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firstRow>
  </a:tblStyle>
  <a:tblStyle styleId="{2708684C-4D16-4618-839F-0558EEFCDFE6}" styleName="">
    <a:tblBg/>
    <a:wholeTbl>
      <a:tcTxStyle b="def" i="de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b="def" i="def"/>
      <a:tcStyle>
        <a:tcBdr/>
        <a:fill>
          <a:solidFill>
            <a:srgbClr val="EDEEEE"/>
          </a:solidFill>
        </a:fill>
      </a:tcStyle>
    </a:band2H>
    <a:firstCol>
      <a:tcTxStyle b="on" i="def">
        <a:font>
          <a:latin typeface="Helvetica Neue"/>
          <a:ea typeface="Helvetica Neue"/>
          <a:cs typeface="Helvetica Neue"/>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de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de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 styleId="{4C3C2611-4C71-4FC5-86AE-919BDF0F9419}" styleName="">
    <a:tblBg/>
    <a:wholeTbl>
      <a:tcTxStyle b="def" i="de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b="def" i="def"/>
      <a:tcStyle>
        <a:tcBdr/>
        <a:fill>
          <a:solidFill>
            <a:srgbClr val="E3E5E8"/>
          </a:solidFill>
        </a:fill>
      </a:tcStyle>
    </a:band2H>
    <a:firstCol>
      <a:tcTxStyle b="on" i="de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lumOff val="-13575"/>
            </a:schemeClr>
          </a:solidFill>
        </a:fill>
      </a:tcStyle>
    </a:firstCol>
    <a:lastRow>
      <a:tcTxStyle b="def" i="de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de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hueOff val="114395"/>
              <a:lumOff val="-24975"/>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51" name="Shape 51"/>
          <p:cNvSpPr/>
          <p:nvPr>
            <p:ph type="sldImg"/>
          </p:nvPr>
        </p:nvSpPr>
        <p:spPr>
          <a:xfrm>
            <a:off x="1143000" y="685800"/>
            <a:ext cx="4572000" cy="3429000"/>
          </a:xfrm>
          <a:prstGeom prst="rect">
            <a:avLst/>
          </a:prstGeom>
        </p:spPr>
        <p:txBody>
          <a:bodyPr/>
          <a:lstStyle/>
          <a:p>
            <a:pPr/>
          </a:p>
        </p:txBody>
      </p:sp>
      <p:sp>
        <p:nvSpPr>
          <p:cNvPr id="52" name="Shape 52"/>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defRPr sz="2200">
        <a:latin typeface="Lucida Grande"/>
        <a:ea typeface="Lucida Grande"/>
        <a:cs typeface="Lucida Grande"/>
        <a:sym typeface="Lucida Grande"/>
      </a:defRPr>
    </a:lvl1pPr>
    <a:lvl2pPr defTabSz="457200" latinLnBrk="0">
      <a:defRPr sz="2200">
        <a:latin typeface="Lucida Grande"/>
        <a:ea typeface="Lucida Grande"/>
        <a:cs typeface="Lucida Grande"/>
        <a:sym typeface="Lucida Grande"/>
      </a:defRPr>
    </a:lvl2pPr>
    <a:lvl3pPr defTabSz="457200" latinLnBrk="0">
      <a:defRPr sz="2200">
        <a:latin typeface="Lucida Grande"/>
        <a:ea typeface="Lucida Grande"/>
        <a:cs typeface="Lucida Grande"/>
        <a:sym typeface="Lucida Grande"/>
      </a:defRPr>
    </a:lvl3pPr>
    <a:lvl4pPr defTabSz="457200" latinLnBrk="0">
      <a:defRPr sz="2200">
        <a:latin typeface="Lucida Grande"/>
        <a:ea typeface="Lucida Grande"/>
        <a:cs typeface="Lucida Grande"/>
        <a:sym typeface="Lucida Grande"/>
      </a:defRPr>
    </a:lvl4pPr>
    <a:lvl5pPr defTabSz="457200" latinLnBrk="0">
      <a:defRPr sz="2200">
        <a:latin typeface="Lucida Grande"/>
        <a:ea typeface="Lucida Grande"/>
        <a:cs typeface="Lucida Grande"/>
        <a:sym typeface="Lucida Grande"/>
      </a:defRPr>
    </a:lvl5pPr>
    <a:lvl6pPr defTabSz="457200" latinLnBrk="0">
      <a:defRPr sz="2200">
        <a:latin typeface="Lucida Grande"/>
        <a:ea typeface="Lucida Grande"/>
        <a:cs typeface="Lucida Grande"/>
        <a:sym typeface="Lucida Grande"/>
      </a:defRPr>
    </a:lvl6pPr>
    <a:lvl7pPr defTabSz="457200" latinLnBrk="0">
      <a:defRPr sz="2200">
        <a:latin typeface="Lucida Grande"/>
        <a:ea typeface="Lucida Grande"/>
        <a:cs typeface="Lucida Grande"/>
        <a:sym typeface="Lucida Grande"/>
      </a:defRPr>
    </a:lvl7pPr>
    <a:lvl8pPr defTabSz="457200" latinLnBrk="0">
      <a:defRPr sz="2200">
        <a:latin typeface="Lucida Grande"/>
        <a:ea typeface="Lucida Grande"/>
        <a:cs typeface="Lucida Grande"/>
        <a:sym typeface="Lucida Grande"/>
      </a:defRPr>
    </a:lvl8pPr>
    <a:lvl9pPr defTabSz="457200" latinLnBrk="0">
      <a:defRPr sz="2200">
        <a:latin typeface="Lucida Grande"/>
        <a:ea typeface="Lucida Grande"/>
        <a:cs typeface="Lucida Grande"/>
        <a:sym typeface="Lucida Grande"/>
      </a:defRPr>
    </a:lvl9pPr>
  </p:notesStyle>
</p:notesMaster>
</file>

<file path=ppt/notesSlides/_rels/notesSlide1.xml.rels><?xml version="1.0" encoding="UTF-8"?>
<Relationships xmlns="http://schemas.openxmlformats.org/package/2006/relationships"><Relationship Id="rId1" Type="http://schemas.openxmlformats.org/officeDocument/2006/relationships/slide" Target="../slides/slide1.xml"/><Relationship Id="rId2" Type="http://schemas.openxmlformats.org/officeDocument/2006/relationships/notesMaster" Target="../notesMasters/notesMaster1.xml"/></Relationships>

</file>

<file path=ppt/notesSlides/_rels/notesSlide10.xml.rels><?xml version="1.0" encoding="UTF-8"?>
<Relationships xmlns="http://schemas.openxmlformats.org/package/2006/relationships"><Relationship Id="rId1" Type="http://schemas.openxmlformats.org/officeDocument/2006/relationships/slide" Target="../slides/slide10.xml"/><Relationship Id="rId2" Type="http://schemas.openxmlformats.org/officeDocument/2006/relationships/notesMaster" Target="../notesMasters/notesMaster1.xml"/></Relationships>

</file>

<file path=ppt/notesSlides/_rels/notesSlide11.xml.rels><?xml version="1.0" encoding="UTF-8"?>
<Relationships xmlns="http://schemas.openxmlformats.org/package/2006/relationships"><Relationship Id="rId1" Type="http://schemas.openxmlformats.org/officeDocument/2006/relationships/slide" Target="../slides/slide11.xml"/><Relationship Id="rId2" Type="http://schemas.openxmlformats.org/officeDocument/2006/relationships/notesMaster" Target="../notesMasters/notesMaster1.xml"/></Relationships>

</file>

<file path=ppt/notesSlides/_rels/notesSlide12.xml.rels><?xml version="1.0" encoding="UTF-8"?>
<Relationships xmlns="http://schemas.openxmlformats.org/package/2006/relationships"><Relationship Id="rId1" Type="http://schemas.openxmlformats.org/officeDocument/2006/relationships/slide" Target="../slides/slide12.xml"/><Relationship Id="rId2" Type="http://schemas.openxmlformats.org/officeDocument/2006/relationships/notesMaster" Target="../notesMasters/notesMaster1.xml"/></Relationships>

</file>

<file path=ppt/notesSlides/_rels/notesSlide13.xml.rels><?xml version="1.0" encoding="UTF-8"?>
<Relationships xmlns="http://schemas.openxmlformats.org/package/2006/relationships"><Relationship Id="rId1" Type="http://schemas.openxmlformats.org/officeDocument/2006/relationships/slide" Target="../slides/slide14.xml"/><Relationship Id="rId2" Type="http://schemas.openxmlformats.org/officeDocument/2006/relationships/notesMaster" Target="../notesMasters/notesMaster1.xml"/></Relationships>

</file>

<file path=ppt/notesSlides/_rels/notesSlide14.xml.rels><?xml version="1.0" encoding="UTF-8"?>
<Relationships xmlns="http://schemas.openxmlformats.org/package/2006/relationships"><Relationship Id="rId1" Type="http://schemas.openxmlformats.org/officeDocument/2006/relationships/slide" Target="../slides/slide15.xml"/><Relationship Id="rId2" Type="http://schemas.openxmlformats.org/officeDocument/2006/relationships/notesMaster" Target="../notesMasters/notesMaster1.xml"/></Relationships>

</file>

<file path=ppt/notesSlides/_rels/notesSlide15.xml.rels><?xml version="1.0" encoding="UTF-8"?>
<Relationships xmlns="http://schemas.openxmlformats.org/package/2006/relationships"><Relationship Id="rId1" Type="http://schemas.openxmlformats.org/officeDocument/2006/relationships/slide" Target="../slides/slide16.xml"/><Relationship Id="rId2" Type="http://schemas.openxmlformats.org/officeDocument/2006/relationships/notesMaster" Target="../notesMasters/notesMaster1.xml"/></Relationships>

</file>

<file path=ppt/notesSlides/_rels/notesSlide16.xml.rels><?xml version="1.0" encoding="UTF-8"?>
<Relationships xmlns="http://schemas.openxmlformats.org/package/2006/relationships"><Relationship Id="rId1" Type="http://schemas.openxmlformats.org/officeDocument/2006/relationships/slide" Target="../slides/slide17.xml"/><Relationship Id="rId2" Type="http://schemas.openxmlformats.org/officeDocument/2006/relationships/notesMaster" Target="../notesMasters/notesMaster1.xml"/></Relationships>

</file>

<file path=ppt/notesSlides/_rels/notesSlide17.xml.rels><?xml version="1.0" encoding="UTF-8"?>
<Relationships xmlns="http://schemas.openxmlformats.org/package/2006/relationships"><Relationship Id="rId1" Type="http://schemas.openxmlformats.org/officeDocument/2006/relationships/slide" Target="../slides/slide18.xml"/><Relationship Id="rId2" Type="http://schemas.openxmlformats.org/officeDocument/2006/relationships/notesMaster" Target="../notesMasters/notesMaster1.xml"/></Relationships>

</file>

<file path=ppt/notesSlides/_rels/notesSlide18.xml.rels><?xml version="1.0" encoding="UTF-8"?>
<Relationships xmlns="http://schemas.openxmlformats.org/package/2006/relationships"><Relationship Id="rId1" Type="http://schemas.openxmlformats.org/officeDocument/2006/relationships/slide" Target="../slides/slide19.xml"/><Relationship Id="rId2" Type="http://schemas.openxmlformats.org/officeDocument/2006/relationships/notesMaster" Target="../notesMasters/notesMaster1.xml"/></Relationships>

</file>

<file path=ppt/notesSlides/_rels/notesSlide19.xml.rels><?xml version="1.0" encoding="UTF-8"?>
<Relationships xmlns="http://schemas.openxmlformats.org/package/2006/relationships"><Relationship Id="rId1" Type="http://schemas.openxmlformats.org/officeDocument/2006/relationships/slide" Target="../slides/slide20.xml"/><Relationship Id="rId2" Type="http://schemas.openxmlformats.org/officeDocument/2006/relationships/notesMaster" Target="../notesMasters/notesMaster1.xml"/></Relationships>

</file>

<file path=ppt/notesSlides/_rels/notesSlide2.xml.rels><?xml version="1.0" encoding="UTF-8"?>
<Relationships xmlns="http://schemas.openxmlformats.org/package/2006/relationships"><Relationship Id="rId1" Type="http://schemas.openxmlformats.org/officeDocument/2006/relationships/slide" Target="../slides/slide2.xml"/><Relationship Id="rId2" Type="http://schemas.openxmlformats.org/officeDocument/2006/relationships/notesMaster" Target="../notesMasters/notesMaster1.xml"/></Relationships>

</file>

<file path=ppt/notesSlides/_rels/notesSlide20.xml.rels><?xml version="1.0" encoding="UTF-8"?>
<Relationships xmlns="http://schemas.openxmlformats.org/package/2006/relationships"><Relationship Id="rId1" Type="http://schemas.openxmlformats.org/officeDocument/2006/relationships/slide" Target="../slides/slide26.xml"/><Relationship Id="rId2" Type="http://schemas.openxmlformats.org/officeDocument/2006/relationships/notesMaster" Target="../notesMasters/notesMaster1.xml"/></Relationships>

</file>

<file path=ppt/notesSlides/_rels/notesSlide21.xml.rels><?xml version="1.0" encoding="UTF-8"?>
<Relationships xmlns="http://schemas.openxmlformats.org/package/2006/relationships"><Relationship Id="rId1" Type="http://schemas.openxmlformats.org/officeDocument/2006/relationships/slide" Target="../slides/slide27.xml"/><Relationship Id="rId2" Type="http://schemas.openxmlformats.org/officeDocument/2006/relationships/notesMaster" Target="../notesMasters/notesMaster1.xml"/></Relationships>

</file>

<file path=ppt/notesSlides/_rels/notesSlide22.xml.rels><?xml version="1.0" encoding="UTF-8"?>
<Relationships xmlns="http://schemas.openxmlformats.org/package/2006/relationships"><Relationship Id="rId1" Type="http://schemas.openxmlformats.org/officeDocument/2006/relationships/slide" Target="../slides/slide28.xml"/><Relationship Id="rId2" Type="http://schemas.openxmlformats.org/officeDocument/2006/relationships/notesMaster" Target="../notesMasters/notesMaster1.xml"/></Relationships>

</file>

<file path=ppt/notesSlides/_rels/notesSlide23.xml.rels><?xml version="1.0" encoding="UTF-8"?>
<Relationships xmlns="http://schemas.openxmlformats.org/package/2006/relationships"><Relationship Id="rId1" Type="http://schemas.openxmlformats.org/officeDocument/2006/relationships/slide" Target="../slides/slide29.xml"/><Relationship Id="rId2" Type="http://schemas.openxmlformats.org/officeDocument/2006/relationships/notesMaster" Target="../notesMasters/notesMaster1.xml"/></Relationships>

</file>

<file path=ppt/notesSlides/_rels/notesSlide24.xml.rels><?xml version="1.0" encoding="UTF-8"?>
<Relationships xmlns="http://schemas.openxmlformats.org/package/2006/relationships"><Relationship Id="rId1" Type="http://schemas.openxmlformats.org/officeDocument/2006/relationships/slide" Target="../slides/slide33.xml"/><Relationship Id="rId2" Type="http://schemas.openxmlformats.org/officeDocument/2006/relationships/notesMaster" Target="../notesMasters/notesMaster1.xml"/></Relationships>

</file>

<file path=ppt/notesSlides/_rels/notesSlide3.xml.rels><?xml version="1.0" encoding="UTF-8"?>
<Relationships xmlns="http://schemas.openxmlformats.org/package/2006/relationships"><Relationship Id="rId1" Type="http://schemas.openxmlformats.org/officeDocument/2006/relationships/slide" Target="../slides/slide3.xml"/><Relationship Id="rId2" Type="http://schemas.openxmlformats.org/officeDocument/2006/relationships/notesMaster" Target="../notesMasters/notesMaster1.xml"/></Relationships>

</file>

<file path=ppt/notesSlides/_rels/notesSlide4.xml.rels><?xml version="1.0" encoding="UTF-8"?>
<Relationships xmlns="http://schemas.openxmlformats.org/package/2006/relationships"><Relationship Id="rId1" Type="http://schemas.openxmlformats.org/officeDocument/2006/relationships/slide" Target="../slides/slide4.xml"/><Relationship Id="rId2" Type="http://schemas.openxmlformats.org/officeDocument/2006/relationships/notesMaster" Target="../notesMasters/notesMaster1.xml"/></Relationships>

</file>

<file path=ppt/notesSlides/_rels/notesSlide5.xml.rels><?xml version="1.0" encoding="UTF-8"?>
<Relationships xmlns="http://schemas.openxmlformats.org/package/2006/relationships"><Relationship Id="rId1" Type="http://schemas.openxmlformats.org/officeDocument/2006/relationships/slide" Target="../slides/slide5.xml"/><Relationship Id="rId2" Type="http://schemas.openxmlformats.org/officeDocument/2006/relationships/notesMaster" Target="../notesMasters/notesMaster1.xml"/></Relationships>

</file>

<file path=ppt/notesSlides/_rels/notesSlide6.xml.rels><?xml version="1.0" encoding="UTF-8"?>
<Relationships xmlns="http://schemas.openxmlformats.org/package/2006/relationships"><Relationship Id="rId1" Type="http://schemas.openxmlformats.org/officeDocument/2006/relationships/slide" Target="../slides/slide6.xml"/><Relationship Id="rId2" Type="http://schemas.openxmlformats.org/officeDocument/2006/relationships/notesMaster" Target="../notesMasters/notesMaster1.xml"/></Relationships>

</file>

<file path=ppt/notesSlides/_rels/notesSlide7.xml.rels><?xml version="1.0" encoding="UTF-8"?>
<Relationships xmlns="http://schemas.openxmlformats.org/package/2006/relationships"><Relationship Id="rId1" Type="http://schemas.openxmlformats.org/officeDocument/2006/relationships/slide" Target="../slides/slide7.xml"/><Relationship Id="rId2" Type="http://schemas.openxmlformats.org/officeDocument/2006/relationships/notesMaster" Target="../notesMasters/notesMaster1.xml"/></Relationships>

</file>

<file path=ppt/notesSlides/_rels/notesSlide8.xml.rels><?xml version="1.0" encoding="UTF-8"?>
<Relationships xmlns="http://schemas.openxmlformats.org/package/2006/relationships"><Relationship Id="rId1" Type="http://schemas.openxmlformats.org/officeDocument/2006/relationships/slide" Target="../slides/slide8.xml"/><Relationship Id="rId2" Type="http://schemas.openxmlformats.org/officeDocument/2006/relationships/notesMaster" Target="../notesMasters/notesMaster1.xml"/></Relationships>

</file>

<file path=ppt/notesSlides/_rels/notesSlide9.xml.rels><?xml version="1.0" encoding="UTF-8"?>
<Relationships xmlns="http://schemas.openxmlformats.org/package/2006/relationships"><Relationship Id="rId1" Type="http://schemas.openxmlformats.org/officeDocument/2006/relationships/slide" Target="../slides/slide9.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9" name="Shape 59"/>
          <p:cNvSpPr/>
          <p:nvPr>
            <p:ph type="sldImg"/>
          </p:nvPr>
        </p:nvSpPr>
        <p:spPr>
          <a:prstGeom prst="rect">
            <a:avLst/>
          </a:prstGeom>
        </p:spPr>
        <p:txBody>
          <a:bodyPr/>
          <a:lstStyle/>
          <a:p>
            <a:pPr/>
          </a:p>
        </p:txBody>
      </p:sp>
      <p:sp>
        <p:nvSpPr>
          <p:cNvPr id="60" name="Shape 60"/>
          <p:cNvSpPr/>
          <p:nvPr>
            <p:ph type="body" sz="quarter" idx="1"/>
          </p:nvPr>
        </p:nvSpPr>
        <p:spPr>
          <a:prstGeom prst="rect">
            <a:avLst/>
          </a:prstGeom>
        </p:spPr>
        <p:txBody>
          <a:bodyPr/>
          <a:lstStyle/>
          <a:p>
            <a:pPr/>
            <a:r>
              <a:t>Hello everyone. My name is Ben Rinehart. {{thank them for being here}}. I am a full stack developer at AVI Foodsystems in Warren, OH.</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4" name="Shape 124"/>
          <p:cNvSpPr/>
          <p:nvPr>
            <p:ph type="sldImg"/>
          </p:nvPr>
        </p:nvSpPr>
        <p:spPr>
          <a:prstGeom prst="rect">
            <a:avLst/>
          </a:prstGeom>
        </p:spPr>
        <p:txBody>
          <a:bodyPr/>
          <a:lstStyle/>
          <a:p>
            <a:pPr/>
          </a:p>
        </p:txBody>
      </p:sp>
      <p:sp>
        <p:nvSpPr>
          <p:cNvPr id="125" name="Shape 125"/>
          <p:cNvSpPr/>
          <p:nvPr>
            <p:ph type="body" sz="quarter" idx="1"/>
          </p:nvPr>
        </p:nvSpPr>
        <p:spPr>
          <a:prstGeom prst="rect">
            <a:avLst/>
          </a:prstGeom>
        </p:spPr>
        <p:txBody>
          <a:bodyPr/>
          <a:lstStyle/>
          <a:p>
            <a:pPr/>
            <a:r>
              <a:t>Underlying both of these comments is an instilled belief that they will fail if they try their hand at frontend.</a:t>
            </a:r>
          </a:p>
          <a:p>
            <a:pPr/>
          </a:p>
          <a:p>
            <a:pPr/>
            <a:r>
              <a:t>I have found that a lot of developers who think they can’t design something beautiful got shortchanged at some point. Maybe you were in art class and your ceramic project didn’t look as good as that other kids. Or maybe you put extra effort into a creative project only to have a teacher or professor grade you poorly. Maybe creative thinking just doesn’t come as easy and you gave up trying at some point. Whatever your particular situation or experience I believe that everyone is BOTH creative and analytical and that a lot of what holds us back as developers when designing an app is our own expectations and self esteem. I’m not alone in this. Recent neuroscience actually backs this up.</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1" name="Shape 131"/>
          <p:cNvSpPr/>
          <p:nvPr>
            <p:ph type="sldImg"/>
          </p:nvPr>
        </p:nvSpPr>
        <p:spPr>
          <a:prstGeom prst="rect">
            <a:avLst/>
          </a:prstGeom>
        </p:spPr>
        <p:txBody>
          <a:bodyPr/>
          <a:lstStyle/>
          <a:p>
            <a:pPr/>
          </a:p>
        </p:txBody>
      </p:sp>
      <p:sp>
        <p:nvSpPr>
          <p:cNvPr id="132" name="Shape 132"/>
          <p:cNvSpPr/>
          <p:nvPr>
            <p:ph type="body" sz="quarter" idx="1"/>
          </p:nvPr>
        </p:nvSpPr>
        <p:spPr>
          <a:prstGeom prst="rect">
            <a:avLst/>
          </a:prstGeom>
        </p:spPr>
        <p:txBody>
          <a:bodyPr/>
          <a:lstStyle/>
          <a:p>
            <a:pPr/>
            <a:r>
              <a:t>Scientists at the University of Utah did a study of over a thousand people’s brains. They looked at over 7000 points on each person’s brain to see if one side was stronger than the other. What they found out is that is that the right brain, left brain dichotomy is a myth. Dr. Jeff Anderson who was the lead author of the paper says:</a:t>
            </a:r>
          </a:p>
          <a:p>
            <a:pPr/>
            <a:r>
              <a:t>“It’s absolutely true that some brain functions occur in one or the other side of the brain. Language tends to be on the left, attention more on the right. But people don’t tend to have a stronger left- or right-sided brain network. It seems to be determined more connection by connection, ”</a:t>
            </a:r>
          </a:p>
          <a:p>
            <a:pPr/>
          </a:p>
          <a:p>
            <a:pPr/>
            <a:r>
              <a:t>What that means is that analytical and creative thinking, while we may have a predisposition towards one over the other, is definitely learned. You are conditioned to think that because you think one way you are either a “creative” or a “logical” person and that is patently false.</a:t>
            </a:r>
          </a:p>
          <a:p>
            <a:pPr/>
          </a:p>
          <a:p>
            <a:pPr/>
            <a:r>
              <a:t>I strongly believe that with a few pointers and learning to look at the problem through your particular lenses, pretty much anyone can craft well designed, easy to use, and … dare I say delightful user experience … We might just need to get out of the way of the lies we tell ourselves.</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7" name="Shape 137"/>
          <p:cNvSpPr/>
          <p:nvPr>
            <p:ph type="sldImg"/>
          </p:nvPr>
        </p:nvSpPr>
        <p:spPr>
          <a:prstGeom prst="rect">
            <a:avLst/>
          </a:prstGeom>
        </p:spPr>
        <p:txBody>
          <a:bodyPr/>
          <a:lstStyle/>
          <a:p>
            <a:pPr/>
          </a:p>
        </p:txBody>
      </p:sp>
      <p:sp>
        <p:nvSpPr>
          <p:cNvPr id="138" name="Shape 138"/>
          <p:cNvSpPr/>
          <p:nvPr>
            <p:ph type="body" sz="quarter" idx="1"/>
          </p:nvPr>
        </p:nvSpPr>
        <p:spPr>
          <a:prstGeom prst="rect">
            <a:avLst/>
          </a:prstGeom>
        </p:spPr>
        <p:txBody>
          <a:bodyPr/>
          <a:lstStyle/>
          <a:p>
            <a:pPr/>
            <a:r>
              <a:t>So at this point I want to see a show of hands. Does anyone here not know what UX or UI is? Does anyone not know what makes them different from one another?</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7" name="Shape 147"/>
          <p:cNvSpPr/>
          <p:nvPr>
            <p:ph type="sldImg"/>
          </p:nvPr>
        </p:nvSpPr>
        <p:spPr>
          <a:prstGeom prst="rect">
            <a:avLst/>
          </a:prstGeom>
        </p:spPr>
        <p:txBody>
          <a:bodyPr/>
          <a:lstStyle/>
          <a:p>
            <a:pPr/>
          </a:p>
        </p:txBody>
      </p:sp>
      <p:sp>
        <p:nvSpPr>
          <p:cNvPr id="148" name="Shape 148"/>
          <p:cNvSpPr/>
          <p:nvPr>
            <p:ph type="body" sz="quarter" idx="1"/>
          </p:nvPr>
        </p:nvSpPr>
        <p:spPr>
          <a:prstGeom prst="rect">
            <a:avLst/>
          </a:prstGeom>
        </p:spPr>
        <p:txBody>
          <a:bodyPr/>
          <a:lstStyle/>
          <a:p>
            <a:pPr/>
            <a:r>
              <a:t>To understand what makes good user experiences, let’s start by introducing an important concept that comes from the UX field of study:</a:t>
            </a:r>
          </a:p>
          <a:p>
            <a:pPr/>
          </a:p>
          <a:p>
            <a:pPr/>
            <a:r>
              <a:t>Affordances</a:t>
            </a:r>
          </a:p>
          <a:p>
            <a:pPr/>
            <a:r>
              <a:t>Crowdcube defines An affordance as:</a:t>
            </a:r>
          </a:p>
          <a:p>
            <a:pPr/>
            <a:r>
              <a:t>A situation where an object’s sensory characteristics intuitively imply its functionality and use</a:t>
            </a:r>
          </a:p>
          <a:p>
            <a:pPr/>
          </a:p>
          <a:p>
            <a:pPr/>
            <a:r>
              <a:t>Laymen’s Terms</a:t>
            </a:r>
          </a:p>
          <a:p>
            <a:pPr/>
            <a:r>
              <a:t>Using text and visual elements in order to guide the user where you want to take them</a:t>
            </a:r>
          </a:p>
          <a:p>
            <a:pPr/>
          </a:p>
          <a:p>
            <a:pPr/>
            <a:r>
              <a:t>There are 6 types of affordances in design and I have tried to break them down in laymen’s terms.</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4" name="Shape 154"/>
          <p:cNvSpPr/>
          <p:nvPr>
            <p:ph type="sldImg"/>
          </p:nvPr>
        </p:nvSpPr>
        <p:spPr>
          <a:prstGeom prst="rect">
            <a:avLst/>
          </a:prstGeom>
        </p:spPr>
        <p:txBody>
          <a:bodyPr/>
          <a:lstStyle/>
          <a:p>
            <a:pPr/>
          </a:p>
        </p:txBody>
      </p:sp>
      <p:sp>
        <p:nvSpPr>
          <p:cNvPr id="155" name="Shape 155"/>
          <p:cNvSpPr/>
          <p:nvPr>
            <p:ph type="body" sz="quarter" idx="1"/>
          </p:nvPr>
        </p:nvSpPr>
        <p:spPr>
          <a:prstGeom prst="rect">
            <a:avLst/>
          </a:prstGeom>
        </p:spPr>
        <p:txBody>
          <a:bodyPr/>
          <a:lstStyle/>
          <a:p>
            <a:pPr/>
            <a:r>
              <a:t> First you have:</a:t>
            </a:r>
          </a:p>
          <a:p>
            <a:pPr/>
          </a:p>
          <a:p>
            <a:pPr/>
            <a:r>
              <a:t>	Pattern Affordance</a:t>
            </a:r>
          </a:p>
          <a:p>
            <a:pPr/>
            <a:r>
              <a:t>	People look for familiar patterns to help them navigate where the should go next.</a:t>
            </a:r>
          </a:p>
          <a:p>
            <a:pPr/>
          </a:p>
          <a:p>
            <a:pPr/>
            <a:r>
              <a:t>In this example we have a standard Registration form. You’ll notice that the focus goes from Left to Right, Top to Bottom. Also the button in in a blue color. Both of these are an example of pattern affordance.</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2" name="Shape 162"/>
          <p:cNvSpPr/>
          <p:nvPr>
            <p:ph type="sldImg"/>
          </p:nvPr>
        </p:nvSpPr>
        <p:spPr>
          <a:prstGeom prst="rect">
            <a:avLst/>
          </a:prstGeom>
        </p:spPr>
        <p:txBody>
          <a:bodyPr/>
          <a:lstStyle/>
          <a:p>
            <a:pPr/>
          </a:p>
        </p:txBody>
      </p:sp>
      <p:sp>
        <p:nvSpPr>
          <p:cNvPr id="163" name="Shape 163"/>
          <p:cNvSpPr/>
          <p:nvPr>
            <p:ph type="body" sz="quarter" idx="1"/>
          </p:nvPr>
        </p:nvSpPr>
        <p:spPr>
          <a:prstGeom prst="rect">
            <a:avLst/>
          </a:prstGeom>
        </p:spPr>
        <p:txBody>
          <a:bodyPr/>
          <a:lstStyle/>
          <a:p>
            <a:pPr/>
            <a:r>
              <a:t>The next is Explicit Affordance</a:t>
            </a:r>
          </a:p>
          <a:p>
            <a:pPr/>
          </a:p>
          <a:p>
            <a:pPr/>
            <a:r>
              <a:t>Actions should explicitly let the user know what they are supposed to do.</a:t>
            </a:r>
          </a:p>
          <a:p>
            <a:pPr/>
          </a:p>
          <a:p>
            <a:pPr/>
            <a:r>
              <a:t>In this example we see a Send Email button. The user clearly knows that when they click this button it will do what it says and send an email. Then we see toast popup indicating that the email has indeed been sent. These are examples of explicit affordance.</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1" name="Shape 171"/>
          <p:cNvSpPr/>
          <p:nvPr>
            <p:ph type="sldImg"/>
          </p:nvPr>
        </p:nvSpPr>
        <p:spPr>
          <a:prstGeom prst="rect">
            <a:avLst/>
          </a:prstGeom>
        </p:spPr>
        <p:txBody>
          <a:bodyPr/>
          <a:lstStyle/>
          <a:p>
            <a:pPr/>
          </a:p>
        </p:txBody>
      </p:sp>
      <p:sp>
        <p:nvSpPr>
          <p:cNvPr id="172" name="Shape 172"/>
          <p:cNvSpPr/>
          <p:nvPr>
            <p:ph type="body" sz="quarter" idx="1"/>
          </p:nvPr>
        </p:nvSpPr>
        <p:spPr>
          <a:prstGeom prst="rect">
            <a:avLst/>
          </a:prstGeom>
        </p:spPr>
        <p:txBody>
          <a:bodyPr/>
          <a:lstStyle/>
          <a:p>
            <a:pPr/>
            <a:r>
              <a:t>Another affordance is Metaphorical Affordance:</a:t>
            </a:r>
          </a:p>
          <a:p>
            <a:pPr/>
            <a:r>
              <a:t>When we use metaphorical affordance, interfaces should imitate real life like an envelope icon for email or buttons that are “press-able” like a button in the real world</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8" name="Shape 178"/>
          <p:cNvSpPr/>
          <p:nvPr>
            <p:ph type="sldImg"/>
          </p:nvPr>
        </p:nvSpPr>
        <p:spPr>
          <a:prstGeom prst="rect">
            <a:avLst/>
          </a:prstGeom>
        </p:spPr>
        <p:txBody>
          <a:bodyPr/>
          <a:lstStyle/>
          <a:p>
            <a:pPr/>
          </a:p>
        </p:txBody>
      </p:sp>
      <p:sp>
        <p:nvSpPr>
          <p:cNvPr id="179" name="Shape 179"/>
          <p:cNvSpPr/>
          <p:nvPr>
            <p:ph type="body" sz="quarter" idx="1"/>
          </p:nvPr>
        </p:nvSpPr>
        <p:spPr>
          <a:prstGeom prst="rect">
            <a:avLst/>
          </a:prstGeom>
        </p:spPr>
        <p:txBody>
          <a:bodyPr/>
          <a:lstStyle/>
          <a:p>
            <a:pPr/>
            <a:r>
              <a:t>The next type of affordance we can use in our designs is hidden affordance.</a:t>
            </a:r>
          </a:p>
          <a:p>
            <a:pPr/>
          </a:p>
          <a:p>
            <a:pPr/>
            <a:r>
              <a:t>Using hidden affordance we can Hide complex operations or requirements from the user’s view until they need them using things like tooltips or modals (popups) to show the user more advanced or wordy details.</a:t>
            </a:r>
          </a:p>
          <a:p>
            <a:pPr/>
          </a:p>
          <a:p>
            <a:pPr/>
            <a:r>
              <a:t>Another example of hidden affordance would be when you have a search form. You might have 15 fields users can search on but if the majority of users are only using the search bar it’s best to hide those extra inputs until the power users absolutely need them. This will also save you a lot of valuable space.</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6" name="Shape 186"/>
          <p:cNvSpPr/>
          <p:nvPr>
            <p:ph type="sldImg"/>
          </p:nvPr>
        </p:nvSpPr>
        <p:spPr>
          <a:prstGeom prst="rect">
            <a:avLst/>
          </a:prstGeom>
        </p:spPr>
        <p:txBody>
          <a:bodyPr/>
          <a:lstStyle/>
          <a:p>
            <a:pPr/>
          </a:p>
        </p:txBody>
      </p:sp>
      <p:sp>
        <p:nvSpPr>
          <p:cNvPr id="187" name="Shape 187"/>
          <p:cNvSpPr/>
          <p:nvPr>
            <p:ph type="body" sz="quarter" idx="1"/>
          </p:nvPr>
        </p:nvSpPr>
        <p:spPr>
          <a:prstGeom prst="rect">
            <a:avLst/>
          </a:prstGeom>
        </p:spPr>
        <p:txBody>
          <a:bodyPr/>
          <a:lstStyle/>
          <a:p>
            <a:pPr/>
            <a:r>
              <a:t>The 5th type of Affordance I want to highlight is negative affordance.</a:t>
            </a:r>
          </a:p>
          <a:p>
            <a:pPr/>
            <a:r>
              <a:t>Negative affordance is a way of indicating to a user that an action cannot be taken like when a disabled button that is disabled until the user does something on the page to enable it like filling in required fields on a form.</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3" name="Shape 193"/>
          <p:cNvSpPr/>
          <p:nvPr>
            <p:ph type="sldImg"/>
          </p:nvPr>
        </p:nvSpPr>
        <p:spPr>
          <a:prstGeom prst="rect">
            <a:avLst/>
          </a:prstGeom>
        </p:spPr>
        <p:txBody>
          <a:bodyPr/>
          <a:lstStyle/>
          <a:p>
            <a:pPr/>
          </a:p>
        </p:txBody>
      </p:sp>
      <p:sp>
        <p:nvSpPr>
          <p:cNvPr id="194" name="Shape 194"/>
          <p:cNvSpPr/>
          <p:nvPr>
            <p:ph type="body" sz="quarter" idx="1"/>
          </p:nvPr>
        </p:nvSpPr>
        <p:spPr>
          <a:prstGeom prst="rect">
            <a:avLst/>
          </a:prstGeom>
        </p:spPr>
        <p:txBody>
          <a:bodyPr/>
          <a:lstStyle/>
          <a:p>
            <a:pPr/>
            <a:r>
              <a:t>This last affordance is unlike the rest of them. It is a bad affordance. Something that you really should not use. </a:t>
            </a:r>
          </a:p>
          <a:p>
            <a:pPr/>
          </a:p>
          <a:p>
            <a:pPr/>
            <a:r>
              <a:t>This would range from something benign and forgetful like making buttons look enabled when they’re really not to something more sinister and evil like hiding a skip step button so users are forced by attrition to pay more for a service (shoutout to the airline agency).</a:t>
            </a:r>
          </a:p>
          <a:p>
            <a:pPr/>
          </a:p>
          <a:p>
            <a:pPr/>
            <a:r>
              <a:t>I think the best way to learn what not to do is to show you some examples of people being particularly evil so you can avoid it so here are a few examples:</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0" name="Shape 70"/>
          <p:cNvSpPr/>
          <p:nvPr>
            <p:ph type="sldImg"/>
          </p:nvPr>
        </p:nvSpPr>
        <p:spPr>
          <a:prstGeom prst="rect">
            <a:avLst/>
          </a:prstGeom>
        </p:spPr>
        <p:txBody>
          <a:bodyPr/>
          <a:lstStyle/>
          <a:p>
            <a:pPr/>
          </a:p>
        </p:txBody>
      </p:sp>
      <p:sp>
        <p:nvSpPr>
          <p:cNvPr id="71" name="Shape 71"/>
          <p:cNvSpPr/>
          <p:nvPr>
            <p:ph type="body" sz="quarter" idx="1"/>
          </p:nvPr>
        </p:nvSpPr>
        <p:spPr>
          <a:prstGeom prst="rect">
            <a:avLst/>
          </a:prstGeom>
        </p:spPr>
        <p:txBody>
          <a:bodyPr/>
          <a:lstStyle/>
          <a:p>
            <a:pPr/>
            <a:r>
              <a:t>I grew up not far from here in Green (right by the airport). I graduated from Green High in 2006 and then from Malone in 2010 with a bachelor’s degree in Liberal Arts, otherwise known as a “I don’t know what I am going to do with my life” degree. I like to refer to myself as an accidental developer because I kind of fell into it by an accident of history. I got a job in the transportation industry right out of college and was actually doing transportation management for a few too many years until something very unexpected happened that sent me on the trajectory that I am on today.</a:t>
            </a:r>
          </a:p>
          <a:p>
            <a:pPr/>
          </a:p>
          <a:p>
            <a:pPr/>
            <a:r>
              <a:t>So in 2013 I was laid off very suddenly. I had 2 small kids at home and we were still feeling the effects of the great recession. So instead of doing the safe thing and taking unemployment I started a business.</a:t>
            </a:r>
          </a:p>
          <a:p>
            <a:pPr/>
          </a:p>
          <a:p>
            <a:pPr/>
            <a:r>
              <a:t>I began by building a website to sell printer ink online and then realized I don’t want to sell printer ink. Returns are a nightmare. Shipping is a nightmare because of carbon black. So I said to myself, “you did design a pretty good looking website, why don’t you start doing that.” And that is how my strangely named web design company Mink Ink L.L.C. was born. Since I didn’t know a lick of code at the time I started building websites for small businesses in my area on Wordpress. In addition to learning WordPress I devoured everything that I could find on Web Design. I wanted to get as good as possible at what I was doing. I would spend hours and hours reading up on CSS and HTML, design theory, color theory, anything I could get my hands on. Eventually I reached a plateau where I realized that I couldn’t keep on building WordPress sites for small business clients. I had to learn how to code. So, after hearing about a great coding bootcamp that was in this very building at the time, I quit everything and jumped headlong into The Software Guild. {{ask for a show of hands who attended}}. It changed my life.</a:t>
            </a:r>
          </a:p>
          <a:p>
            <a:pPr/>
          </a:p>
          <a:p>
            <a:pPr/>
            <a:r>
              <a:t>Because of that I was approached by my amazing manager Vince who’s here tonight to come work for AVI Foodsystems and I am glad I did. For the last almost 3 years I have been developing full stack web and desktop applications with them.</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1" name="Shape 211"/>
          <p:cNvSpPr/>
          <p:nvPr>
            <p:ph type="sldImg"/>
          </p:nvPr>
        </p:nvSpPr>
        <p:spPr>
          <a:prstGeom prst="rect">
            <a:avLst/>
          </a:prstGeom>
        </p:spPr>
        <p:txBody>
          <a:bodyPr/>
          <a:lstStyle/>
          <a:p>
            <a:pPr/>
          </a:p>
        </p:txBody>
      </p:sp>
      <p:sp>
        <p:nvSpPr>
          <p:cNvPr id="212" name="Shape 212"/>
          <p:cNvSpPr/>
          <p:nvPr>
            <p:ph type="body" sz="quarter" idx="1"/>
          </p:nvPr>
        </p:nvSpPr>
        <p:spPr>
          <a:prstGeom prst="rect">
            <a:avLst/>
          </a:prstGeom>
        </p:spPr>
        <p:txBody>
          <a:bodyPr/>
          <a:lstStyle/>
          <a:p>
            <a:pPr/>
            <a:r>
              <a:t>So, Given what we know about affordances then, what actually makes an app have a good User Interface or UI?</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5" name="Shape 225"/>
          <p:cNvSpPr/>
          <p:nvPr>
            <p:ph type="sldImg"/>
          </p:nvPr>
        </p:nvSpPr>
        <p:spPr>
          <a:prstGeom prst="rect">
            <a:avLst/>
          </a:prstGeom>
        </p:spPr>
        <p:txBody>
          <a:bodyPr/>
          <a:lstStyle/>
          <a:p>
            <a:pPr/>
          </a:p>
        </p:txBody>
      </p:sp>
      <p:sp>
        <p:nvSpPr>
          <p:cNvPr id="226" name="Shape 226"/>
          <p:cNvSpPr/>
          <p:nvPr>
            <p:ph type="body" sz="quarter" idx="1"/>
          </p:nvPr>
        </p:nvSpPr>
        <p:spPr>
          <a:prstGeom prst="rect">
            <a:avLst/>
          </a:prstGeom>
        </p:spPr>
        <p:txBody>
          <a:bodyPr/>
          <a:lstStyle/>
          <a:p>
            <a:pPr/>
            <a:r>
              <a:t>Clear Signifiers</a:t>
            </a:r>
          </a:p>
          <a:p>
            <a:pPr/>
            <a:r>
              <a:t>Your elements signify to the user how, where, when, and why they should go where you want them to go intuitively</a:t>
            </a:r>
          </a:p>
          <a:p>
            <a:pPr/>
            <a:r>
              <a:t>Call to action button that actually states what you are calling them to action for. Your user should know exactly what the purpose of clicking that button is.</a:t>
            </a:r>
          </a:p>
          <a:p>
            <a:pPr/>
            <a:r>
              <a:t>&lt;&lt;Use example on screen&gt;&gt;</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2" name="Shape 242"/>
          <p:cNvSpPr/>
          <p:nvPr>
            <p:ph type="sldImg"/>
          </p:nvPr>
        </p:nvSpPr>
        <p:spPr>
          <a:prstGeom prst="rect">
            <a:avLst/>
          </a:prstGeom>
        </p:spPr>
        <p:txBody>
          <a:bodyPr/>
          <a:lstStyle/>
          <a:p>
            <a:pPr/>
          </a:p>
        </p:txBody>
      </p:sp>
      <p:sp>
        <p:nvSpPr>
          <p:cNvPr id="243" name="Shape 243"/>
          <p:cNvSpPr/>
          <p:nvPr>
            <p:ph type="body" sz="quarter" idx="1"/>
          </p:nvPr>
        </p:nvSpPr>
        <p:spPr>
          <a:prstGeom prst="rect">
            <a:avLst/>
          </a:prstGeom>
        </p:spPr>
        <p:txBody>
          <a:bodyPr/>
          <a:lstStyle/>
          <a:p>
            <a:pPr/>
            <a:r>
              <a:t>Usability</a:t>
            </a:r>
          </a:p>
          <a:p>
            <a:pPr/>
            <a:r>
              <a:t>We design apps to make human’s lives easier. </a:t>
            </a:r>
          </a:p>
          <a:p>
            <a:pPr/>
            <a:r>
              <a:t>Make sure that a user can navigate through your forms in a logical order, top left to bottom right.</a:t>
            </a:r>
          </a:p>
          <a:p>
            <a:pPr/>
            <a:r>
              <a:t>Use accessibility features for those with ability impairments. </a:t>
            </a:r>
          </a:p>
          <a:p>
            <a:pPr/>
            <a:r>
              <a:t>Use and Be descriptive in captions and alt tags you add to images as possible.</a:t>
            </a:r>
          </a:p>
          <a:p>
            <a:pPr/>
            <a:r>
              <a:t>Good Example: A dog frolicking in a field surrounded by yellow dandelion flowers</a:t>
            </a:r>
          </a:p>
          <a:p>
            <a:pPr/>
            <a:r>
              <a:t>Bad Example: Picture # 1</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6" name="Shape 256"/>
          <p:cNvSpPr/>
          <p:nvPr>
            <p:ph type="sldImg"/>
          </p:nvPr>
        </p:nvSpPr>
        <p:spPr>
          <a:prstGeom prst="rect">
            <a:avLst/>
          </a:prstGeom>
        </p:spPr>
        <p:txBody>
          <a:bodyPr/>
          <a:lstStyle/>
          <a:p>
            <a:pPr/>
          </a:p>
        </p:txBody>
      </p:sp>
      <p:sp>
        <p:nvSpPr>
          <p:cNvPr id="257" name="Shape 257"/>
          <p:cNvSpPr/>
          <p:nvPr>
            <p:ph type="body" sz="quarter" idx="1"/>
          </p:nvPr>
        </p:nvSpPr>
        <p:spPr>
          <a:prstGeom prst="rect">
            <a:avLst/>
          </a:prstGeom>
        </p:spPr>
        <p:txBody>
          <a:bodyPr/>
          <a:lstStyle/>
          <a:p>
            <a:pPr/>
            <a:r>
              <a:t>Simplicity</a:t>
            </a:r>
          </a:p>
          <a:p>
            <a:pPr/>
            <a:r>
              <a:t>Don’t present too much information. </a:t>
            </a:r>
          </a:p>
          <a:p>
            <a:pPr/>
            <a:r>
              <a:t>If you must, chunk it into multiple steps</a:t>
            </a:r>
          </a:p>
          <a:p>
            <a:pPr/>
            <a:r>
              <a:t>Use white space liberally, especially on mobile devices</a:t>
            </a:r>
          </a:p>
          <a:p>
            <a:pPr/>
            <a:r>
              <a:t>Differentiate headers from paragraphs.</a:t>
            </a:r>
          </a:p>
          <a:p>
            <a:pPr/>
            <a:r>
              <a:t>Use a slightly larger, heavier or bolder font for headers.</a:t>
            </a:r>
          </a:p>
          <a:p>
            <a:pPr/>
            <a:r>
              <a:t>Use a readable sans-serif fonts, especially for paragraphs. People’s eyes tire from interpreting the embellishments on a serif font.</a:t>
            </a:r>
          </a:p>
          <a:p>
            <a:pPr/>
            <a:r>
              <a:t>As a rule of thumb use no more than 2 fonts throughout the whole app.</a:t>
            </a:r>
          </a:p>
          <a:p>
            <a:pPr/>
            <a:r>
              <a:t>Color, gradients, drop shadow and animation are a good way to bring attention to something you want to naturally direct the user’s attention to. But be careful to use them subtly</a:t>
            </a:r>
          </a:p>
          <a:p>
            <a:pPr/>
            <a:r>
              <a:t>Regarding animation: have a purpose for any animations you include and don’t animate just for the sake of animating</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8" name="Shape 308"/>
          <p:cNvSpPr/>
          <p:nvPr>
            <p:ph type="sldImg"/>
          </p:nvPr>
        </p:nvSpPr>
        <p:spPr>
          <a:prstGeom prst="rect">
            <a:avLst/>
          </a:prstGeom>
        </p:spPr>
        <p:txBody>
          <a:bodyPr/>
          <a:lstStyle/>
          <a:p>
            <a:pPr/>
          </a:p>
        </p:txBody>
      </p:sp>
      <p:sp>
        <p:nvSpPr>
          <p:cNvPr id="309" name="Shape 309"/>
          <p:cNvSpPr/>
          <p:nvPr>
            <p:ph type="body" sz="quarter" idx="1"/>
          </p:nvPr>
        </p:nvSpPr>
        <p:spPr>
          <a:prstGeom prst="rect">
            <a:avLst/>
          </a:prstGeom>
        </p:spPr>
        <p:txBody>
          <a:bodyPr/>
          <a:lstStyle/>
          <a:p>
            <a:pPr/>
            <a:r>
              <a:t>I hope you found this talk helpful and informative. If you want to go more in-depth please feel free to check out my website at brinehartdesign.com and use the contact info there to contact me so we can continue this conversation. Thank you all again and have a great night!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9" name="Shape 79"/>
          <p:cNvSpPr/>
          <p:nvPr>
            <p:ph type="sldImg"/>
          </p:nvPr>
        </p:nvSpPr>
        <p:spPr>
          <a:prstGeom prst="rect">
            <a:avLst/>
          </a:prstGeom>
        </p:spPr>
        <p:txBody>
          <a:bodyPr/>
          <a:lstStyle/>
          <a:p>
            <a:pPr/>
          </a:p>
        </p:txBody>
      </p:sp>
      <p:sp>
        <p:nvSpPr>
          <p:cNvPr id="80" name="Shape 80"/>
          <p:cNvSpPr/>
          <p:nvPr>
            <p:ph type="body" sz="quarter" idx="1"/>
          </p:nvPr>
        </p:nvSpPr>
        <p:spPr>
          <a:prstGeom prst="rect">
            <a:avLst/>
          </a:prstGeom>
        </p:spPr>
        <p:txBody>
          <a:bodyPr/>
          <a:lstStyle/>
          <a:p>
            <a:pPr/>
            <a:r>
              <a:t>So I just wanted to give you some background on me before I start talking about the meat of my talk so you have some realistic expectations for tonights chat. I will be the first to admit, I am not a UX or UI expert, so I apologize ahead of time to those in the room who are UX or UI experts. I self taught myself most of what I know about UX and UI so I might use some jargon wrong so please feel free to correct me when we get to the question and answer section.</a:t>
            </a:r>
          </a:p>
          <a:p>
            <a:pPr/>
          </a:p>
          <a:p>
            <a:pPr/>
            <a:r>
              <a:t>I do also have some hard learned practical experience in designing websites and apps for ~7 years.</a:t>
            </a:r>
          </a:p>
          <a:p>
            <a:pPr/>
          </a:p>
          <a:p>
            <a:pPr/>
            <a:r>
              <a:t>Most importantly, and the reason you are probably here tonight, I DO believe that pretty much anyone, with a bit of thought and practice can design a well executed and beautiful website.</a:t>
            </a:r>
          </a:p>
          <a:p>
            <a:pPr/>
          </a:p>
          <a:p>
            <a:pPr/>
            <a:r>
              <a:t>So now that you know my life story, let’s get into the meat of this talk which I have so affectionately entitled</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7" name="Shape 87"/>
          <p:cNvSpPr/>
          <p:nvPr>
            <p:ph type="sldImg"/>
          </p:nvPr>
        </p:nvSpPr>
        <p:spPr>
          <a:prstGeom prst="rect">
            <a:avLst/>
          </a:prstGeom>
        </p:spPr>
        <p:txBody>
          <a:bodyPr/>
          <a:lstStyle/>
          <a:p>
            <a:pPr/>
          </a:p>
        </p:txBody>
      </p:sp>
      <p:sp>
        <p:nvSpPr>
          <p:cNvPr id="88" name="Shape 88"/>
          <p:cNvSpPr/>
          <p:nvPr>
            <p:ph type="body" sz="quarter" idx="1"/>
          </p:nvPr>
        </p:nvSpPr>
        <p:spPr>
          <a:prstGeom prst="rect">
            <a:avLst/>
          </a:prstGeom>
        </p:spPr>
        <p:txBody>
          <a:bodyPr/>
          <a:lstStyle/>
          <a:p>
            <a:pPr/>
            <a:r>
              <a:t>Basics of UI and UX for Developers Who Don’t Do Pretty.</a:t>
            </a:r>
          </a:p>
          <a:p>
            <a:pPr/>
          </a:p>
          <a:p>
            <a:pPr/>
            <a:r>
              <a:t>The other day I was observing two of my 7 and 8 year old boys draw. They were watching a YouTube kids video about how to draw a Goomba from Super Mario Brothers {{ point to screen “you know these guys”}}</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5" name="Shape 95"/>
          <p:cNvSpPr/>
          <p:nvPr>
            <p:ph type="sldImg"/>
          </p:nvPr>
        </p:nvSpPr>
        <p:spPr>
          <a:prstGeom prst="rect">
            <a:avLst/>
          </a:prstGeom>
        </p:spPr>
        <p:txBody>
          <a:bodyPr/>
          <a:lstStyle/>
          <a:p>
            <a:pPr/>
          </a:p>
        </p:txBody>
      </p:sp>
      <p:sp>
        <p:nvSpPr>
          <p:cNvPr id="96" name="Shape 96"/>
          <p:cNvSpPr/>
          <p:nvPr>
            <p:ph type="body" sz="quarter" idx="1"/>
          </p:nvPr>
        </p:nvSpPr>
        <p:spPr>
          <a:prstGeom prst="rect">
            <a:avLst/>
          </a:prstGeom>
        </p:spPr>
        <p:txBody>
          <a:bodyPr/>
          <a:lstStyle/>
          <a:p>
            <a:pPr/>
            <a:r>
              <a:t>Each kid was following the instructions provided by the guy on the video but you could tell a definite difference in the way they went about following those instructions.</a:t>
            </a:r>
          </a:p>
          <a:p>
            <a:pPr/>
          </a:p>
          <a:p>
            <a:pPr/>
            <a:r>
              <a:t>For my eldest son, his drawing was more of a guideline. He wanted the Goomba to have a smile on his mouth instead of a frown and didn’t much care about the color being used (Goombas are usually brown but he wanted his to be green). He was also a little more haphazard in the way that he was drawing his lines and didn’t mind all that much if he colored a little outside of the lines. Pop culture would call him a right brained “creative”.</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0" name="Shape 100"/>
          <p:cNvSpPr/>
          <p:nvPr>
            <p:ph type="sldImg"/>
          </p:nvPr>
        </p:nvSpPr>
        <p:spPr>
          <a:prstGeom prst="rect">
            <a:avLst/>
          </a:prstGeom>
        </p:spPr>
        <p:txBody>
          <a:bodyPr/>
          <a:lstStyle/>
          <a:p>
            <a:pPr/>
          </a:p>
        </p:txBody>
      </p:sp>
      <p:sp>
        <p:nvSpPr>
          <p:cNvPr id="101" name="Shape 101"/>
          <p:cNvSpPr/>
          <p:nvPr>
            <p:ph type="body" sz="quarter" idx="1"/>
          </p:nvPr>
        </p:nvSpPr>
        <p:spPr>
          <a:prstGeom prst="rect">
            <a:avLst/>
          </a:prstGeom>
        </p:spPr>
        <p:txBody>
          <a:bodyPr/>
          <a:lstStyle/>
          <a:p>
            <a:pPr/>
            <a:r>
              <a:t>My younger born son was drawing in a very different way. He drew his lines exactly as the video would say. If the person on the video drew a straight line up at a 45 degree angle, he drew a straight line up at a 45 degree angle. He would take his time, pausing the video (to the consternation of his brother) to make sure that everything was just right, when it came time to color in the Goomba he was very particular about making sure that he had a brown colored pencil just like in the video and his coloring tended to be more within the lines. Pop culture would call him left brained and “analytical”.</a:t>
            </a:r>
          </a:p>
          <a:p>
            <a:pPr/>
          </a:p>
          <a:p>
            <a:pPr/>
            <a:r>
              <a:t>As I watched them draw I realized something really important. They both were presented with the same problem: how to draw a Goomba. But, each kid went about solving that problem in a slightly different, but still equally valid way.</a:t>
            </a:r>
          </a:p>
          <a:p>
            <a:pPr/>
          </a:p>
          <a:p>
            <a:pPr/>
            <a:r>
              <a:t>I know that at some point of time my kids are going to be challenged and society will try to classify them by these different ways of thinking. Perhaps someone will tell my younger son that he should stick to mathematical tasks and leave the drawing to “the creatives” or that he’s not really an artist, he just copies. </a:t>
            </a:r>
          </a:p>
          <a:p>
            <a:pPr/>
          </a:p>
          <a:p>
            <a:pPr/>
            <a:r>
              <a:t>Conversely they might tell my older son that he shouldn’t pursue a career in something more “analytical” like coding because he’s too creative.</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4" name="Shape 104"/>
          <p:cNvSpPr/>
          <p:nvPr>
            <p:ph type="sldImg"/>
          </p:nvPr>
        </p:nvSpPr>
        <p:spPr>
          <a:prstGeom prst="rect">
            <a:avLst/>
          </a:prstGeom>
        </p:spPr>
        <p:txBody>
          <a:bodyPr/>
          <a:lstStyle/>
          <a:p>
            <a:pPr/>
          </a:p>
        </p:txBody>
      </p:sp>
      <p:sp>
        <p:nvSpPr>
          <p:cNvPr id="105" name="Shape 105"/>
          <p:cNvSpPr/>
          <p:nvPr>
            <p:ph type="body" sz="quarter" idx="1"/>
          </p:nvPr>
        </p:nvSpPr>
        <p:spPr>
          <a:prstGeom prst="rect">
            <a:avLst/>
          </a:prstGeom>
        </p:spPr>
        <p:txBody>
          <a:bodyPr/>
          <a:lstStyle/>
          <a:p>
            <a:pPr/>
            <a:r>
              <a:t>In my short time in the development/design community my personal experience has been that there are a lot of developers that feel challenged or inept at designing front end user experiences because they tend to classify themselves as “analytical” and not “creative”. I’ve heard things like:</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1" name="Shape 111"/>
          <p:cNvSpPr/>
          <p:nvPr>
            <p:ph type="sldImg"/>
          </p:nvPr>
        </p:nvSpPr>
        <p:spPr>
          <a:prstGeom prst="rect">
            <a:avLst/>
          </a:prstGeom>
        </p:spPr>
        <p:txBody>
          <a:bodyPr/>
          <a:lstStyle/>
          <a:p>
            <a:pPr/>
          </a:p>
        </p:txBody>
      </p:sp>
      <p:sp>
        <p:nvSpPr>
          <p:cNvPr id="112" name="Shape 112"/>
          <p:cNvSpPr/>
          <p:nvPr>
            <p:ph type="body" sz="quarter" idx="1"/>
          </p:nvPr>
        </p:nvSpPr>
        <p:spPr>
          <a:prstGeom prst="rect">
            <a:avLst/>
          </a:prstGeom>
        </p:spPr>
        <p:txBody>
          <a:bodyPr/>
          <a:lstStyle/>
          <a:p>
            <a:pPr/>
            <a:r>
              <a:t>Give me a weekend and I can code you anything your heart desires. . . As long as it’s an 	API.</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8" name="Shape 118"/>
          <p:cNvSpPr/>
          <p:nvPr>
            <p:ph type="sldImg"/>
          </p:nvPr>
        </p:nvSpPr>
        <p:spPr>
          <a:prstGeom prst="rect">
            <a:avLst/>
          </a:prstGeom>
        </p:spPr>
        <p:txBody>
          <a:bodyPr/>
          <a:lstStyle/>
          <a:p>
            <a:pPr/>
          </a:p>
        </p:txBody>
      </p:sp>
      <p:sp>
        <p:nvSpPr>
          <p:cNvPr id="119" name="Shape 119"/>
          <p:cNvSpPr/>
          <p:nvPr>
            <p:ph type="body" sz="quarter" idx="1"/>
          </p:nvPr>
        </p:nvSpPr>
        <p:spPr>
          <a:prstGeom prst="rect">
            <a:avLst/>
          </a:prstGeom>
        </p:spPr>
        <p:txBody>
          <a:bodyPr/>
          <a:lstStyle/>
          <a:p>
            <a:pPr/>
            <a:r>
              <a:t>Or.</a:t>
            </a:r>
          </a:p>
          <a:p>
            <a:pPr/>
            <a:r>
              <a:t>	I don’t make things look pretty. That’s what I pay people like you for.</a:t>
            </a:r>
          </a:p>
        </p:txBody>
      </p:sp>
    </p:spTree>
  </p:cSld>
  <p:clrMapOvr>
    <a:masterClrMapping/>
  </p:clrMapOvr>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p:spTree>
      <p:nvGrpSpPr>
        <p:cNvPr id="1" name=""/>
        <p:cNvGrpSpPr/>
        <p:nvPr/>
      </p:nvGrpSpPr>
      <p:grpSpPr>
        <a:xfrm>
          <a:off x="0" y="0"/>
          <a:ext cx="0" cy="0"/>
          <a:chOff x="0" y="0"/>
          <a:chExt cx="0" cy="0"/>
        </a:xfrm>
      </p:grpSpPr>
      <p:sp>
        <p:nvSpPr>
          <p:cNvPr id="3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Default 1">
    <p:spTree>
      <p:nvGrpSpPr>
        <p:cNvPr id="1" name=""/>
        <p:cNvGrpSpPr/>
        <p:nvPr/>
      </p:nvGrpSpPr>
      <p:grpSpPr>
        <a:xfrm>
          <a:off x="0" y="0"/>
          <a:ext cx="0" cy="0"/>
          <a:chOff x="0" y="0"/>
          <a:chExt cx="0" cy="0"/>
        </a:xfrm>
      </p:grpSpPr>
      <p:sp>
        <p:nvSpPr>
          <p:cNvPr id="44" name="Rectangle"/>
          <p:cNvSpPr/>
          <p:nvPr/>
        </p:nvSpPr>
        <p:spPr>
          <a:xfrm>
            <a:off x="-3" y="-1"/>
            <a:ext cx="24377654" cy="1125417"/>
          </a:xfrm>
          <a:prstGeom prst="rect">
            <a:avLst/>
          </a:prstGeom>
          <a:solidFill>
            <a:srgbClr val="14A5FF"/>
          </a:solidFill>
          <a:ln w="12700">
            <a:miter lim="400000"/>
          </a:ln>
        </p:spPr>
        <p:txBody>
          <a:bodyPr lIns="45719" rIns="45719" anchor="ctr"/>
          <a:lstStyle/>
          <a:p>
            <a:pPr algn="ctr">
              <a:defRPr spc="0" sz="3600">
                <a:solidFill>
                  <a:srgbClr val="073772"/>
                </a:solidFill>
                <a:latin typeface="Nunito-Light"/>
                <a:ea typeface="Nunito-Light"/>
                <a:cs typeface="Nunito-Light"/>
                <a:sym typeface="Nunito-Light"/>
              </a:defRPr>
            </a:pPr>
          </a:p>
        </p:txBody>
      </p:sp>
      <p:sp>
        <p:nvSpPr>
          <p:cNvPr id="4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grpSp>
        <p:nvGrpSpPr>
          <p:cNvPr id="27" name="Group"/>
          <p:cNvGrpSpPr/>
          <p:nvPr/>
        </p:nvGrpSpPr>
        <p:grpSpPr>
          <a:xfrm>
            <a:off x="-6598854" y="-10512751"/>
            <a:ext cx="4303384" cy="24534170"/>
            <a:chOff x="0" y="0"/>
            <a:chExt cx="4303382" cy="24534168"/>
          </a:xfrm>
        </p:grpSpPr>
        <p:sp>
          <p:nvSpPr>
            <p:cNvPr id="2" name="Triangle"/>
            <p:cNvSpPr/>
            <p:nvPr/>
          </p:nvSpPr>
          <p:spPr>
            <a:xfrm rot="5400000">
              <a:off x="291183" y="23087107"/>
              <a:ext cx="1133338" cy="171570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600" y="11402"/>
                  </a:lnTo>
                  <a:lnTo>
                    <a:pt x="21600" y="0"/>
                  </a:lnTo>
                  <a:lnTo>
                    <a:pt x="0" y="21600"/>
                  </a:lnTo>
                </a:path>
              </a:pathLst>
            </a:custGeom>
            <a:solidFill>
              <a:srgbClr val="FFC625"/>
            </a:solidFill>
            <a:ln w="12700" cap="flat">
              <a:noFill/>
              <a:miter lim="400000"/>
            </a:ln>
            <a:effectLst/>
          </p:spPr>
          <p:txBody>
            <a:bodyPr wrap="square" lIns="45719" tIns="45719" rIns="45719" bIns="45719" numCol="1" anchor="ctr">
              <a:noAutofit/>
            </a:bodyPr>
            <a:lstStyle/>
            <a:p>
              <a:pPr algn="l">
                <a:defRPr spc="0" sz="7100">
                  <a:solidFill>
                    <a:srgbClr val="B4B4B4"/>
                  </a:solidFill>
                  <a:latin typeface="Nunito-Light"/>
                  <a:ea typeface="Nunito-Light"/>
                  <a:cs typeface="Nunito-Light"/>
                  <a:sym typeface="Nunito-Light"/>
                </a:defRPr>
              </a:pPr>
            </a:p>
          </p:txBody>
        </p:sp>
        <p:sp>
          <p:nvSpPr>
            <p:cNvPr id="3" name="Shape"/>
            <p:cNvSpPr/>
            <p:nvPr/>
          </p:nvSpPr>
          <p:spPr>
            <a:xfrm rot="5400000">
              <a:off x="1392727" y="21690657"/>
              <a:ext cx="1454947" cy="423207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4779" y="21600"/>
                  </a:lnTo>
                  <a:lnTo>
                    <a:pt x="21600" y="12854"/>
                  </a:lnTo>
                  <a:lnTo>
                    <a:pt x="21600" y="0"/>
                  </a:lnTo>
                  <a:lnTo>
                    <a:pt x="0" y="0"/>
                  </a:lnTo>
                </a:path>
              </a:pathLst>
            </a:custGeom>
            <a:solidFill>
              <a:srgbClr val="FFDD7C"/>
            </a:solidFill>
            <a:ln w="12700" cap="flat">
              <a:noFill/>
              <a:miter lim="400000"/>
            </a:ln>
            <a:effectLst/>
          </p:spPr>
          <p:txBody>
            <a:bodyPr wrap="square" lIns="45719" tIns="45719" rIns="45719" bIns="45719" numCol="1" anchor="ctr">
              <a:noAutofit/>
            </a:bodyPr>
            <a:lstStyle/>
            <a:p>
              <a:pPr algn="l">
                <a:defRPr spc="0" sz="7100">
                  <a:solidFill>
                    <a:srgbClr val="B4B4B4"/>
                  </a:solidFill>
                  <a:latin typeface="Nunito-Light"/>
                  <a:ea typeface="Nunito-Light"/>
                  <a:cs typeface="Nunito-Light"/>
                  <a:sym typeface="Nunito-Light"/>
                </a:defRPr>
              </a:pPr>
            </a:p>
          </p:txBody>
        </p:sp>
        <p:sp>
          <p:nvSpPr>
            <p:cNvPr id="4" name="Triangle"/>
            <p:cNvSpPr/>
            <p:nvPr/>
          </p:nvSpPr>
          <p:spPr>
            <a:xfrm rot="5400000">
              <a:off x="797319" y="19983464"/>
              <a:ext cx="2645764" cy="423207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21600" y="21600"/>
                  </a:lnTo>
                  <a:lnTo>
                    <a:pt x="18970" y="0"/>
                  </a:lnTo>
                  <a:lnTo>
                    <a:pt x="0" y="0"/>
                  </a:lnTo>
                </a:path>
              </a:pathLst>
            </a:custGeom>
            <a:solidFill>
              <a:srgbClr val="FFC625"/>
            </a:solidFill>
            <a:ln w="12700" cap="flat">
              <a:noFill/>
              <a:miter lim="400000"/>
            </a:ln>
            <a:effectLst/>
          </p:spPr>
          <p:txBody>
            <a:bodyPr wrap="square" lIns="45719" tIns="45719" rIns="45719" bIns="45719" numCol="1" anchor="ctr">
              <a:noAutofit/>
            </a:bodyPr>
            <a:lstStyle/>
            <a:p>
              <a:pPr algn="l">
                <a:defRPr spc="0" sz="7100">
                  <a:solidFill>
                    <a:srgbClr val="B4B4B4"/>
                  </a:solidFill>
                  <a:latin typeface="Nunito-Light"/>
                  <a:ea typeface="Nunito-Light"/>
                  <a:cs typeface="Nunito-Light"/>
                  <a:sym typeface="Nunito-Light"/>
                </a:defRPr>
              </a:pPr>
            </a:p>
          </p:txBody>
        </p:sp>
        <p:sp>
          <p:nvSpPr>
            <p:cNvPr id="5" name="Shape"/>
            <p:cNvSpPr/>
            <p:nvPr/>
          </p:nvSpPr>
          <p:spPr>
            <a:xfrm rot="5400000">
              <a:off x="619130" y="19805276"/>
              <a:ext cx="3002141" cy="423207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305" y="16028"/>
                  </a:lnTo>
                  <a:lnTo>
                    <a:pt x="21600" y="21600"/>
                  </a:lnTo>
                  <a:lnTo>
                    <a:pt x="2565" y="0"/>
                  </a:lnTo>
                  <a:lnTo>
                    <a:pt x="0" y="0"/>
                  </a:lnTo>
                </a:path>
              </a:pathLst>
            </a:custGeom>
            <a:solidFill>
              <a:srgbClr val="FFDD7C"/>
            </a:solidFill>
            <a:ln w="12700" cap="flat">
              <a:noFill/>
              <a:miter lim="400000"/>
            </a:ln>
            <a:effectLst/>
          </p:spPr>
          <p:txBody>
            <a:bodyPr wrap="square" lIns="45719" tIns="45719" rIns="45719" bIns="45719" numCol="1" anchor="ctr">
              <a:noAutofit/>
            </a:bodyPr>
            <a:lstStyle/>
            <a:p>
              <a:pPr algn="l">
                <a:defRPr spc="0" sz="7100">
                  <a:solidFill>
                    <a:srgbClr val="B4B4B4"/>
                  </a:solidFill>
                  <a:latin typeface="Nunito-Light"/>
                  <a:ea typeface="Nunito-Light"/>
                  <a:cs typeface="Nunito-Light"/>
                  <a:sym typeface="Nunito-Light"/>
                </a:defRPr>
              </a:pPr>
            </a:p>
          </p:txBody>
        </p:sp>
        <p:sp>
          <p:nvSpPr>
            <p:cNvPr id="6" name="Shape"/>
            <p:cNvSpPr/>
            <p:nvPr/>
          </p:nvSpPr>
          <p:spPr>
            <a:xfrm rot="5400000">
              <a:off x="1273214" y="17499689"/>
              <a:ext cx="2784839" cy="314121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255" y="0"/>
                  </a:moveTo>
                  <a:lnTo>
                    <a:pt x="0" y="13243"/>
                  </a:lnTo>
                  <a:lnTo>
                    <a:pt x="21600" y="21600"/>
                  </a:lnTo>
                  <a:lnTo>
                    <a:pt x="21271" y="0"/>
                  </a:lnTo>
                  <a:lnTo>
                    <a:pt x="16255" y="0"/>
                  </a:lnTo>
                </a:path>
              </a:pathLst>
            </a:custGeom>
            <a:solidFill>
              <a:srgbClr val="FFC625"/>
            </a:solidFill>
            <a:ln w="12700" cap="flat">
              <a:noFill/>
              <a:miter lim="400000"/>
            </a:ln>
            <a:effectLst/>
          </p:spPr>
          <p:txBody>
            <a:bodyPr wrap="square" lIns="45719" tIns="45719" rIns="45719" bIns="45719" numCol="1" anchor="ctr">
              <a:noAutofit/>
            </a:bodyPr>
            <a:lstStyle/>
            <a:p>
              <a:pPr algn="l">
                <a:defRPr spc="0" sz="7100">
                  <a:solidFill>
                    <a:srgbClr val="B4B4B4"/>
                  </a:solidFill>
                  <a:latin typeface="Nunito-Light"/>
                  <a:ea typeface="Nunito-Light"/>
                  <a:cs typeface="Nunito-Light"/>
                  <a:sym typeface="Nunito-Light"/>
                </a:defRPr>
              </a:pPr>
            </a:p>
          </p:txBody>
        </p:sp>
        <p:sp>
          <p:nvSpPr>
            <p:cNvPr id="7" name="Triangle"/>
            <p:cNvSpPr/>
            <p:nvPr/>
          </p:nvSpPr>
          <p:spPr>
            <a:xfrm rot="5400000">
              <a:off x="2190231" y="17730032"/>
              <a:ext cx="2167699" cy="192431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708" y="21600"/>
                  </a:lnTo>
                  <a:lnTo>
                    <a:pt x="21600" y="0"/>
                  </a:lnTo>
                  <a:lnTo>
                    <a:pt x="0" y="0"/>
                  </a:lnTo>
                </a:path>
              </a:pathLst>
            </a:custGeom>
            <a:solidFill>
              <a:srgbClr val="FFDD7C"/>
            </a:solidFill>
            <a:ln w="12700" cap="flat">
              <a:noFill/>
              <a:miter lim="400000"/>
            </a:ln>
            <a:effectLst/>
          </p:spPr>
          <p:txBody>
            <a:bodyPr wrap="square" lIns="45719" tIns="45719" rIns="45719" bIns="45719" numCol="1" anchor="ctr">
              <a:noAutofit/>
            </a:bodyPr>
            <a:lstStyle/>
            <a:p>
              <a:pPr algn="l">
                <a:defRPr spc="0" sz="7100">
                  <a:solidFill>
                    <a:srgbClr val="B4B4B4"/>
                  </a:solidFill>
                  <a:latin typeface="Nunito-Light"/>
                  <a:ea typeface="Nunito-Light"/>
                  <a:cs typeface="Nunito-Light"/>
                  <a:sym typeface="Nunito-Light"/>
                </a:defRPr>
              </a:pPr>
            </a:p>
          </p:txBody>
        </p:sp>
        <p:sp>
          <p:nvSpPr>
            <p:cNvPr id="8" name="Triangle"/>
            <p:cNvSpPr/>
            <p:nvPr/>
          </p:nvSpPr>
          <p:spPr>
            <a:xfrm rot="5400000">
              <a:off x="1868386" y="15331816"/>
              <a:ext cx="2810915" cy="192431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21600" y="21600"/>
                  </a:lnTo>
                  <a:lnTo>
                    <a:pt x="21055" y="0"/>
                  </a:lnTo>
                  <a:lnTo>
                    <a:pt x="0" y="0"/>
                  </a:lnTo>
                </a:path>
              </a:pathLst>
            </a:custGeom>
            <a:solidFill>
              <a:srgbClr val="FFC625"/>
            </a:solidFill>
            <a:ln w="12700" cap="flat">
              <a:noFill/>
              <a:miter lim="400000"/>
            </a:ln>
            <a:effectLst/>
          </p:spPr>
          <p:txBody>
            <a:bodyPr wrap="square" lIns="45719" tIns="45719" rIns="45719" bIns="45719" numCol="1" anchor="ctr">
              <a:noAutofit/>
            </a:bodyPr>
            <a:lstStyle/>
            <a:p>
              <a:pPr algn="l">
                <a:defRPr spc="0" sz="7100">
                  <a:solidFill>
                    <a:srgbClr val="B4B4B4"/>
                  </a:solidFill>
                  <a:latin typeface="Nunito-Light"/>
                  <a:ea typeface="Nunito-Light"/>
                  <a:cs typeface="Nunito-Light"/>
                  <a:sym typeface="Nunito-Light"/>
                </a:defRPr>
              </a:pPr>
            </a:p>
          </p:txBody>
        </p:sp>
        <p:sp>
          <p:nvSpPr>
            <p:cNvPr id="9" name="Shape"/>
            <p:cNvSpPr/>
            <p:nvPr/>
          </p:nvSpPr>
          <p:spPr>
            <a:xfrm rot="5400000">
              <a:off x="408346" y="13898426"/>
              <a:ext cx="4136462" cy="351932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9711" y="21600"/>
                  </a:lnTo>
                  <a:lnTo>
                    <a:pt x="21600" y="11819"/>
                  </a:lnTo>
                  <a:lnTo>
                    <a:pt x="6920" y="0"/>
                  </a:lnTo>
                  <a:lnTo>
                    <a:pt x="0" y="0"/>
                  </a:lnTo>
                </a:path>
              </a:pathLst>
            </a:custGeom>
            <a:solidFill>
              <a:srgbClr val="FFDD7C"/>
            </a:solidFill>
            <a:ln w="12700" cap="flat">
              <a:noFill/>
              <a:miter lim="400000"/>
            </a:ln>
            <a:effectLst/>
          </p:spPr>
          <p:txBody>
            <a:bodyPr wrap="square" lIns="45719" tIns="45719" rIns="45719" bIns="45719" numCol="1" anchor="ctr">
              <a:noAutofit/>
            </a:bodyPr>
            <a:lstStyle/>
            <a:p>
              <a:pPr algn="l">
                <a:defRPr spc="0" sz="7100">
                  <a:solidFill>
                    <a:srgbClr val="B4B4B4"/>
                  </a:solidFill>
                  <a:latin typeface="Nunito-Light"/>
                  <a:ea typeface="Nunito-Light"/>
                  <a:cs typeface="Nunito-Light"/>
                  <a:sym typeface="Nunito-Light"/>
                </a:defRPr>
              </a:pPr>
            </a:p>
          </p:txBody>
        </p:sp>
        <p:sp>
          <p:nvSpPr>
            <p:cNvPr id="10" name="Shape"/>
            <p:cNvSpPr/>
            <p:nvPr/>
          </p:nvSpPr>
          <p:spPr>
            <a:xfrm rot="5400000">
              <a:off x="326343" y="11517021"/>
              <a:ext cx="4345073" cy="351932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730" y="0"/>
                  </a:moveTo>
                  <a:lnTo>
                    <a:pt x="0" y="10646"/>
                  </a:lnTo>
                  <a:lnTo>
                    <a:pt x="21600" y="21600"/>
                  </a:lnTo>
                  <a:lnTo>
                    <a:pt x="12356" y="0"/>
                  </a:lnTo>
                  <a:lnTo>
                    <a:pt x="4730" y="0"/>
                  </a:lnTo>
                </a:path>
              </a:pathLst>
            </a:custGeom>
            <a:solidFill>
              <a:srgbClr val="14A5FF"/>
            </a:solidFill>
            <a:ln w="12700" cap="flat">
              <a:noFill/>
              <a:miter lim="400000"/>
            </a:ln>
            <a:effectLst/>
          </p:spPr>
          <p:txBody>
            <a:bodyPr wrap="square" lIns="45719" tIns="45719" rIns="45719" bIns="45719" numCol="1" anchor="ctr">
              <a:noAutofit/>
            </a:bodyPr>
            <a:lstStyle/>
            <a:p>
              <a:pPr algn="l">
                <a:defRPr spc="0" sz="7100">
                  <a:solidFill>
                    <a:srgbClr val="B4B4B4"/>
                  </a:solidFill>
                  <a:latin typeface="Nunito-Light"/>
                  <a:ea typeface="Nunito-Light"/>
                  <a:cs typeface="Nunito-Light"/>
                  <a:sym typeface="Nunito-Light"/>
                </a:defRPr>
              </a:pPr>
            </a:p>
          </p:txBody>
        </p:sp>
        <p:sp>
          <p:nvSpPr>
            <p:cNvPr id="11" name="Triangle"/>
            <p:cNvSpPr/>
            <p:nvPr/>
          </p:nvSpPr>
          <p:spPr>
            <a:xfrm rot="5400000">
              <a:off x="3954733" y="9879941"/>
              <a:ext cx="368428" cy="19458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6486" y="0"/>
                  </a:moveTo>
                  <a:lnTo>
                    <a:pt x="0" y="21600"/>
                  </a:lnTo>
                  <a:lnTo>
                    <a:pt x="21600" y="0"/>
                  </a:lnTo>
                  <a:lnTo>
                    <a:pt x="6486" y="0"/>
                  </a:lnTo>
                </a:path>
              </a:pathLst>
            </a:custGeom>
            <a:solidFill>
              <a:srgbClr val="007FCE"/>
            </a:solidFill>
            <a:ln w="12700" cap="flat">
              <a:noFill/>
              <a:miter lim="400000"/>
            </a:ln>
            <a:effectLst/>
          </p:spPr>
          <p:txBody>
            <a:bodyPr wrap="square" lIns="45719" tIns="45719" rIns="45719" bIns="45719" numCol="1" anchor="ctr">
              <a:noAutofit/>
            </a:bodyPr>
            <a:lstStyle/>
            <a:p>
              <a:pPr algn="l">
                <a:defRPr spc="0" sz="7100">
                  <a:solidFill>
                    <a:srgbClr val="B4B4B4"/>
                  </a:solidFill>
                  <a:latin typeface="Nunito-Light"/>
                  <a:ea typeface="Nunito-Light"/>
                  <a:cs typeface="Nunito-Light"/>
                  <a:sym typeface="Nunito-Light"/>
                </a:defRPr>
              </a:pPr>
            </a:p>
          </p:txBody>
        </p:sp>
        <p:sp>
          <p:nvSpPr>
            <p:cNvPr id="12" name="Triangle"/>
            <p:cNvSpPr/>
            <p:nvPr/>
          </p:nvSpPr>
          <p:spPr>
            <a:xfrm rot="5400000">
              <a:off x="4026437" y="9713428"/>
              <a:ext cx="225019" cy="19458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11082" y="21600"/>
                  </a:lnTo>
                  <a:lnTo>
                    <a:pt x="21600" y="0"/>
                  </a:lnTo>
                  <a:lnTo>
                    <a:pt x="0" y="0"/>
                  </a:lnTo>
                </a:path>
              </a:pathLst>
            </a:custGeom>
            <a:solidFill>
              <a:srgbClr val="007FCE"/>
            </a:solidFill>
            <a:ln w="12700" cap="flat">
              <a:noFill/>
              <a:miter lim="400000"/>
            </a:ln>
            <a:effectLst/>
          </p:spPr>
          <p:txBody>
            <a:bodyPr wrap="square" lIns="45719" tIns="45719" rIns="45719" bIns="45719" numCol="1" anchor="ctr">
              <a:noAutofit/>
            </a:bodyPr>
            <a:lstStyle/>
            <a:p>
              <a:pPr algn="l">
                <a:defRPr spc="0" sz="7100">
                  <a:solidFill>
                    <a:srgbClr val="B4B4B4"/>
                  </a:solidFill>
                  <a:latin typeface="Nunito-Light"/>
                  <a:ea typeface="Nunito-Light"/>
                  <a:cs typeface="Nunito-Light"/>
                  <a:sym typeface="Nunito-Light"/>
                </a:defRPr>
              </a:pPr>
            </a:p>
          </p:txBody>
        </p:sp>
        <p:sp>
          <p:nvSpPr>
            <p:cNvPr id="13" name="Triangle"/>
            <p:cNvSpPr/>
            <p:nvPr/>
          </p:nvSpPr>
          <p:spPr>
            <a:xfrm rot="5400000">
              <a:off x="1633145" y="8695400"/>
              <a:ext cx="2645767" cy="225896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4736"/>
                  </a:moveTo>
                  <a:lnTo>
                    <a:pt x="10522" y="0"/>
                  </a:lnTo>
                  <a:lnTo>
                    <a:pt x="0" y="21600"/>
                  </a:lnTo>
                  <a:lnTo>
                    <a:pt x="21600" y="14736"/>
                  </a:lnTo>
                </a:path>
              </a:pathLst>
            </a:custGeom>
            <a:solidFill>
              <a:srgbClr val="14A5FF"/>
            </a:solidFill>
            <a:ln w="12700" cap="flat">
              <a:noFill/>
              <a:miter lim="400000"/>
            </a:ln>
            <a:effectLst/>
          </p:spPr>
          <p:txBody>
            <a:bodyPr wrap="square" lIns="45719" tIns="45719" rIns="45719" bIns="45719" numCol="1" anchor="ctr">
              <a:noAutofit/>
            </a:bodyPr>
            <a:lstStyle/>
            <a:p>
              <a:pPr algn="l">
                <a:defRPr spc="0" sz="7100">
                  <a:solidFill>
                    <a:srgbClr val="B4B4B4"/>
                  </a:solidFill>
                  <a:latin typeface="Nunito-Light"/>
                  <a:ea typeface="Nunito-Light"/>
                  <a:cs typeface="Nunito-Light"/>
                  <a:sym typeface="Nunito-Light"/>
                </a:defRPr>
              </a:pPr>
            </a:p>
          </p:txBody>
        </p:sp>
        <p:sp>
          <p:nvSpPr>
            <p:cNvPr id="14" name="Triangle"/>
            <p:cNvSpPr/>
            <p:nvPr/>
          </p:nvSpPr>
          <p:spPr>
            <a:xfrm rot="5400000">
              <a:off x="1463411" y="7184026"/>
              <a:ext cx="2984759" cy="225896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0" y="5883"/>
                  </a:lnTo>
                  <a:lnTo>
                    <a:pt x="12273" y="21600"/>
                  </a:lnTo>
                  <a:lnTo>
                    <a:pt x="21600" y="0"/>
                  </a:lnTo>
                </a:path>
              </a:pathLst>
            </a:custGeom>
            <a:solidFill>
              <a:srgbClr val="007FCE"/>
            </a:solidFill>
            <a:ln w="12700" cap="flat">
              <a:noFill/>
              <a:miter lim="400000"/>
            </a:ln>
            <a:effectLst/>
          </p:spPr>
          <p:txBody>
            <a:bodyPr wrap="square" lIns="45719" tIns="45719" rIns="45719" bIns="45719" numCol="1" anchor="ctr">
              <a:noAutofit/>
            </a:bodyPr>
            <a:lstStyle/>
            <a:p>
              <a:pPr algn="l">
                <a:defRPr spc="0" sz="7100">
                  <a:solidFill>
                    <a:srgbClr val="B4B4B4"/>
                  </a:solidFill>
                  <a:latin typeface="Nunito-Light"/>
                  <a:ea typeface="Nunito-Light"/>
                  <a:cs typeface="Nunito-Light"/>
                  <a:sym typeface="Nunito-Light"/>
                </a:defRPr>
              </a:pPr>
            </a:p>
          </p:txBody>
        </p:sp>
        <p:sp>
          <p:nvSpPr>
            <p:cNvPr id="15" name="Shape"/>
            <p:cNvSpPr/>
            <p:nvPr/>
          </p:nvSpPr>
          <p:spPr>
            <a:xfrm rot="5400000">
              <a:off x="2340168" y="7918501"/>
              <a:ext cx="2984758" cy="80738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35" y="0"/>
                  </a:moveTo>
                  <a:lnTo>
                    <a:pt x="0" y="21600"/>
                  </a:lnTo>
                  <a:lnTo>
                    <a:pt x="21600" y="5183"/>
                  </a:lnTo>
                  <a:lnTo>
                    <a:pt x="20759" y="0"/>
                  </a:lnTo>
                  <a:lnTo>
                    <a:pt x="435" y="0"/>
                  </a:lnTo>
                </a:path>
              </a:pathLst>
            </a:custGeom>
            <a:solidFill>
              <a:srgbClr val="005589"/>
            </a:solidFill>
            <a:ln w="12700" cap="flat">
              <a:noFill/>
              <a:miter lim="400000"/>
            </a:ln>
            <a:effectLst/>
          </p:spPr>
          <p:txBody>
            <a:bodyPr wrap="square" lIns="45719" tIns="45719" rIns="45719" bIns="45719" numCol="1" anchor="ctr">
              <a:noAutofit/>
            </a:bodyPr>
            <a:lstStyle/>
            <a:p>
              <a:pPr algn="l">
                <a:defRPr spc="0" sz="7100">
                  <a:solidFill>
                    <a:srgbClr val="B4B4B4"/>
                  </a:solidFill>
                  <a:latin typeface="Nunito-Light"/>
                  <a:ea typeface="Nunito-Light"/>
                  <a:cs typeface="Nunito-Light"/>
                  <a:sym typeface="Nunito-Light"/>
                </a:defRPr>
              </a:pPr>
            </a:p>
          </p:txBody>
        </p:sp>
        <p:sp>
          <p:nvSpPr>
            <p:cNvPr id="16" name="Triangle"/>
            <p:cNvSpPr/>
            <p:nvPr/>
          </p:nvSpPr>
          <p:spPr>
            <a:xfrm rot="5400000">
              <a:off x="3361494" y="6042637"/>
              <a:ext cx="942107" cy="80738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20219" y="21600"/>
                  </a:lnTo>
                  <a:lnTo>
                    <a:pt x="21600" y="0"/>
                  </a:lnTo>
                  <a:lnTo>
                    <a:pt x="0" y="0"/>
                  </a:lnTo>
                </a:path>
              </a:pathLst>
            </a:custGeom>
            <a:solidFill>
              <a:srgbClr val="0E6DE5"/>
            </a:solidFill>
            <a:ln w="12700" cap="flat">
              <a:noFill/>
              <a:miter lim="400000"/>
            </a:ln>
            <a:effectLst/>
          </p:spPr>
          <p:txBody>
            <a:bodyPr wrap="square" lIns="45719" tIns="45719" rIns="45719" bIns="45719" numCol="1" anchor="ctr">
              <a:noAutofit/>
            </a:bodyPr>
            <a:lstStyle/>
            <a:p>
              <a:pPr algn="l">
                <a:defRPr spc="0" sz="7100">
                  <a:solidFill>
                    <a:srgbClr val="B4B4B4"/>
                  </a:solidFill>
                  <a:latin typeface="Nunito-Light"/>
                  <a:ea typeface="Nunito-Light"/>
                  <a:cs typeface="Nunito-Light"/>
                  <a:sym typeface="Nunito-Light"/>
                </a:defRPr>
              </a:pPr>
            </a:p>
          </p:txBody>
        </p:sp>
        <p:sp>
          <p:nvSpPr>
            <p:cNvPr id="17" name="Triangle"/>
            <p:cNvSpPr/>
            <p:nvPr/>
          </p:nvSpPr>
          <p:spPr>
            <a:xfrm rot="5400000">
              <a:off x="1193953" y="6245267"/>
              <a:ext cx="2915220" cy="164182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9033" y="0"/>
                  </a:lnTo>
                  <a:lnTo>
                    <a:pt x="0" y="17143"/>
                  </a:lnTo>
                  <a:lnTo>
                    <a:pt x="21600" y="21600"/>
                  </a:lnTo>
                </a:path>
              </a:pathLst>
            </a:custGeom>
            <a:solidFill>
              <a:srgbClr val="14A5FF"/>
            </a:solidFill>
            <a:ln w="12700" cap="flat">
              <a:noFill/>
              <a:miter lim="400000"/>
            </a:ln>
            <a:effectLst/>
          </p:spPr>
          <p:txBody>
            <a:bodyPr wrap="square" lIns="45719" tIns="45719" rIns="45719" bIns="45719" numCol="1" anchor="ctr">
              <a:noAutofit/>
            </a:bodyPr>
            <a:lstStyle/>
            <a:p>
              <a:pPr algn="l">
                <a:defRPr spc="0" sz="7100">
                  <a:solidFill>
                    <a:srgbClr val="B4B4B4"/>
                  </a:solidFill>
                  <a:latin typeface="Nunito-Light"/>
                  <a:ea typeface="Nunito-Light"/>
                  <a:cs typeface="Nunito-Light"/>
                  <a:sym typeface="Nunito-Light"/>
                </a:defRPr>
              </a:pPr>
            </a:p>
          </p:txBody>
        </p:sp>
        <p:sp>
          <p:nvSpPr>
            <p:cNvPr id="18" name="Shape"/>
            <p:cNvSpPr/>
            <p:nvPr/>
          </p:nvSpPr>
          <p:spPr>
            <a:xfrm rot="5400000">
              <a:off x="2367961" y="4916185"/>
              <a:ext cx="1759169" cy="21112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6640" y="21600"/>
                  </a:lnTo>
                  <a:lnTo>
                    <a:pt x="21600" y="8271"/>
                  </a:lnTo>
                  <a:lnTo>
                    <a:pt x="10800" y="0"/>
                  </a:lnTo>
                  <a:lnTo>
                    <a:pt x="0" y="0"/>
                  </a:lnTo>
                </a:path>
              </a:pathLst>
            </a:custGeom>
            <a:solidFill>
              <a:srgbClr val="0E6DE5"/>
            </a:solidFill>
            <a:ln w="12700" cap="flat">
              <a:noFill/>
              <a:miter lim="400000"/>
            </a:ln>
            <a:effectLst/>
          </p:spPr>
          <p:txBody>
            <a:bodyPr wrap="square" lIns="45719" tIns="45719" rIns="45719" bIns="45719" numCol="1" anchor="ctr">
              <a:noAutofit/>
            </a:bodyPr>
            <a:lstStyle/>
            <a:p>
              <a:pPr algn="l">
                <a:defRPr spc="0" sz="7100">
                  <a:solidFill>
                    <a:srgbClr val="B4B4B4"/>
                  </a:solidFill>
                  <a:latin typeface="Nunito-Light"/>
                  <a:ea typeface="Nunito-Light"/>
                  <a:cs typeface="Nunito-Light"/>
                  <a:sym typeface="Nunito-Light"/>
                </a:defRPr>
              </a:pPr>
            </a:p>
          </p:txBody>
        </p:sp>
        <p:sp>
          <p:nvSpPr>
            <p:cNvPr id="19" name="Triangle"/>
            <p:cNvSpPr/>
            <p:nvPr/>
          </p:nvSpPr>
          <p:spPr>
            <a:xfrm rot="5400000">
              <a:off x="-147360" y="1570860"/>
              <a:ext cx="5231670" cy="297606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2671"/>
                  </a:moveTo>
                  <a:lnTo>
                    <a:pt x="3470" y="0"/>
                  </a:lnTo>
                  <a:lnTo>
                    <a:pt x="0" y="21600"/>
                  </a:lnTo>
                  <a:lnTo>
                    <a:pt x="21600" y="12671"/>
                  </a:lnTo>
                </a:path>
              </a:pathLst>
            </a:custGeom>
            <a:solidFill>
              <a:srgbClr val="073772"/>
            </a:solidFill>
            <a:ln w="12700" cap="flat">
              <a:noFill/>
              <a:miter lim="400000"/>
            </a:ln>
            <a:effectLst/>
          </p:spPr>
          <p:txBody>
            <a:bodyPr wrap="square" lIns="45719" tIns="45719" rIns="45719" bIns="45719" numCol="1" anchor="ctr">
              <a:noAutofit/>
            </a:bodyPr>
            <a:lstStyle/>
            <a:p>
              <a:pPr algn="l">
                <a:defRPr spc="0" sz="7100">
                  <a:solidFill>
                    <a:srgbClr val="B4B4B4"/>
                  </a:solidFill>
                  <a:latin typeface="Nunito-Light"/>
                  <a:ea typeface="Nunito-Light"/>
                  <a:cs typeface="Nunito-Light"/>
                  <a:sym typeface="Nunito-Light"/>
                </a:defRPr>
              </a:pPr>
            </a:p>
          </p:txBody>
        </p:sp>
        <p:sp>
          <p:nvSpPr>
            <p:cNvPr id="20" name="Shape"/>
            <p:cNvSpPr/>
            <p:nvPr/>
          </p:nvSpPr>
          <p:spPr>
            <a:xfrm rot="5400000">
              <a:off x="1051342" y="2404970"/>
              <a:ext cx="4392879" cy="21112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536" y="0"/>
                  </a:moveTo>
                  <a:lnTo>
                    <a:pt x="0" y="3758"/>
                  </a:lnTo>
                  <a:lnTo>
                    <a:pt x="21600" y="21600"/>
                  </a:lnTo>
                  <a:lnTo>
                    <a:pt x="18939" y="0"/>
                  </a:lnTo>
                  <a:lnTo>
                    <a:pt x="4536" y="0"/>
                  </a:lnTo>
                </a:path>
              </a:pathLst>
            </a:custGeom>
            <a:solidFill>
              <a:srgbClr val="0B52AC"/>
            </a:solidFill>
            <a:ln w="12700" cap="flat">
              <a:noFill/>
              <a:miter lim="400000"/>
            </a:ln>
            <a:effectLst/>
          </p:spPr>
          <p:txBody>
            <a:bodyPr wrap="square" lIns="45719" tIns="45719" rIns="45719" bIns="45719" numCol="1" anchor="ctr">
              <a:noAutofit/>
            </a:bodyPr>
            <a:lstStyle/>
            <a:p>
              <a:pPr algn="l">
                <a:defRPr spc="0" sz="7100">
                  <a:solidFill>
                    <a:srgbClr val="B4B4B4"/>
                  </a:solidFill>
                  <a:latin typeface="Nunito-Light"/>
                  <a:ea typeface="Nunito-Light"/>
                  <a:cs typeface="Nunito-Light"/>
                  <a:sym typeface="Nunito-Light"/>
                </a:defRPr>
              </a:pPr>
            </a:p>
          </p:txBody>
        </p:sp>
        <p:sp>
          <p:nvSpPr>
            <p:cNvPr id="21" name="Triangle"/>
            <p:cNvSpPr/>
            <p:nvPr/>
          </p:nvSpPr>
          <p:spPr>
            <a:xfrm rot="5400000">
              <a:off x="3636438" y="1540107"/>
              <a:ext cx="920382" cy="36842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62" y="0"/>
                  </a:moveTo>
                  <a:lnTo>
                    <a:pt x="0" y="21600"/>
                  </a:lnTo>
                  <a:lnTo>
                    <a:pt x="21600" y="0"/>
                  </a:lnTo>
                  <a:lnTo>
                    <a:pt x="1662" y="0"/>
                  </a:lnTo>
                </a:path>
              </a:pathLst>
            </a:custGeom>
            <a:solidFill>
              <a:srgbClr val="0E6DE5"/>
            </a:solidFill>
            <a:ln w="12700" cap="flat">
              <a:noFill/>
              <a:miter lim="400000"/>
            </a:ln>
            <a:effectLst/>
          </p:spPr>
          <p:txBody>
            <a:bodyPr wrap="square" lIns="45719" tIns="45719" rIns="45719" bIns="45719" numCol="1" anchor="ctr">
              <a:noAutofit/>
            </a:bodyPr>
            <a:lstStyle/>
            <a:p>
              <a:pPr algn="l">
                <a:defRPr spc="0" sz="7100">
                  <a:solidFill>
                    <a:srgbClr val="B4B4B4"/>
                  </a:solidFill>
                  <a:latin typeface="Nunito-Light"/>
                  <a:ea typeface="Nunito-Light"/>
                  <a:cs typeface="Nunito-Light"/>
                  <a:sym typeface="Nunito-Light"/>
                </a:defRPr>
              </a:pPr>
            </a:p>
          </p:txBody>
        </p:sp>
        <p:sp>
          <p:nvSpPr>
            <p:cNvPr id="22" name="Triangle"/>
            <p:cNvSpPr/>
            <p:nvPr/>
          </p:nvSpPr>
          <p:spPr>
            <a:xfrm rot="5400000">
              <a:off x="3786378" y="860520"/>
              <a:ext cx="620501" cy="36842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19124" y="21600"/>
                  </a:lnTo>
                  <a:lnTo>
                    <a:pt x="21600" y="0"/>
                  </a:lnTo>
                  <a:lnTo>
                    <a:pt x="0" y="0"/>
                  </a:lnTo>
                </a:path>
              </a:pathLst>
            </a:custGeom>
            <a:solidFill>
              <a:srgbClr val="0E6DE5"/>
            </a:solidFill>
            <a:ln w="12700" cap="flat">
              <a:noFill/>
              <a:miter lim="400000"/>
            </a:ln>
            <a:effectLst/>
          </p:spPr>
          <p:txBody>
            <a:bodyPr wrap="square" lIns="45719" tIns="45719" rIns="45719" bIns="45719" numCol="1" anchor="ctr">
              <a:noAutofit/>
            </a:bodyPr>
            <a:lstStyle/>
            <a:p>
              <a:pPr algn="l">
                <a:defRPr spc="0" sz="7100">
                  <a:solidFill>
                    <a:srgbClr val="B4B4B4"/>
                  </a:solidFill>
                  <a:latin typeface="Nunito-Light"/>
                  <a:ea typeface="Nunito-Light"/>
                  <a:cs typeface="Nunito-Light"/>
                  <a:sym typeface="Nunito-Light"/>
                </a:defRPr>
              </a:pPr>
            </a:p>
          </p:txBody>
        </p:sp>
        <p:sp>
          <p:nvSpPr>
            <p:cNvPr id="23" name="Triangle"/>
            <p:cNvSpPr/>
            <p:nvPr/>
          </p:nvSpPr>
          <p:spPr>
            <a:xfrm rot="5400000">
              <a:off x="1908900" y="-906156"/>
              <a:ext cx="446655" cy="225896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9837"/>
                  </a:moveTo>
                  <a:lnTo>
                    <a:pt x="21600" y="21600"/>
                  </a:lnTo>
                  <a:lnTo>
                    <a:pt x="0" y="0"/>
                  </a:lnTo>
                  <a:lnTo>
                    <a:pt x="0" y="19837"/>
                  </a:lnTo>
                </a:path>
              </a:pathLst>
            </a:custGeom>
            <a:solidFill>
              <a:srgbClr val="073772"/>
            </a:solidFill>
            <a:ln w="12700" cap="flat">
              <a:noFill/>
              <a:miter lim="400000"/>
            </a:ln>
            <a:effectLst/>
          </p:spPr>
          <p:txBody>
            <a:bodyPr wrap="square" lIns="45719" tIns="45719" rIns="45719" bIns="45719" numCol="1" anchor="ctr">
              <a:noAutofit/>
            </a:bodyPr>
            <a:lstStyle/>
            <a:p>
              <a:pPr algn="l">
                <a:defRPr spc="0" sz="7100">
                  <a:solidFill>
                    <a:srgbClr val="B4B4B4"/>
                  </a:solidFill>
                  <a:latin typeface="Nunito-Light"/>
                  <a:ea typeface="Nunito-Light"/>
                  <a:cs typeface="Nunito-Light"/>
                  <a:sym typeface="Nunito-Light"/>
                </a:defRPr>
              </a:pPr>
            </a:p>
          </p:txBody>
        </p:sp>
        <p:sp>
          <p:nvSpPr>
            <p:cNvPr id="24" name="Shape"/>
            <p:cNvSpPr/>
            <p:nvPr/>
          </p:nvSpPr>
          <p:spPr>
            <a:xfrm rot="5400000">
              <a:off x="1990092" y="-1027843"/>
              <a:ext cx="1285449" cy="334113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7011"/>
                  </a:lnTo>
                  <a:lnTo>
                    <a:pt x="7481" y="21600"/>
                  </a:lnTo>
                  <a:lnTo>
                    <a:pt x="21600" y="2375"/>
                  </a:lnTo>
                  <a:lnTo>
                    <a:pt x="12397" y="0"/>
                  </a:lnTo>
                  <a:lnTo>
                    <a:pt x="0" y="0"/>
                  </a:lnTo>
                </a:path>
              </a:pathLst>
            </a:custGeom>
            <a:solidFill>
              <a:srgbClr val="0B52AC"/>
            </a:solidFill>
            <a:ln w="12700" cap="flat">
              <a:noFill/>
              <a:miter lim="400000"/>
            </a:ln>
            <a:effectLst/>
          </p:spPr>
          <p:txBody>
            <a:bodyPr wrap="square" lIns="45719" tIns="45719" rIns="45719" bIns="45719" numCol="1" anchor="ctr">
              <a:noAutofit/>
            </a:bodyPr>
            <a:lstStyle/>
            <a:p>
              <a:pPr algn="l">
                <a:defRPr spc="0" sz="7100">
                  <a:solidFill>
                    <a:srgbClr val="B4B4B4"/>
                  </a:solidFill>
                  <a:latin typeface="Nunito-Light"/>
                  <a:ea typeface="Nunito-Light"/>
                  <a:cs typeface="Nunito-Light"/>
                  <a:sym typeface="Nunito-Light"/>
                </a:defRPr>
              </a:pPr>
            </a:p>
          </p:txBody>
        </p:sp>
        <p:sp>
          <p:nvSpPr>
            <p:cNvPr id="25" name="Triangle"/>
            <p:cNvSpPr/>
            <p:nvPr/>
          </p:nvSpPr>
          <p:spPr>
            <a:xfrm rot="5400000">
              <a:off x="-1830910" y="11063920"/>
              <a:ext cx="6987478" cy="178524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0" y="8683"/>
                  </a:lnTo>
                  <a:lnTo>
                    <a:pt x="8178" y="0"/>
                  </a:lnTo>
                  <a:lnTo>
                    <a:pt x="21600" y="21600"/>
                  </a:lnTo>
                </a:path>
              </a:pathLst>
            </a:custGeom>
            <a:solidFill>
              <a:srgbClr val="007FCE"/>
            </a:solidFill>
            <a:ln w="12700" cap="flat">
              <a:noFill/>
              <a:miter lim="400000"/>
            </a:ln>
            <a:effectLst/>
          </p:spPr>
          <p:txBody>
            <a:bodyPr wrap="square" lIns="45719" tIns="45719" rIns="45719" bIns="45719" numCol="1" anchor="ctr">
              <a:noAutofit/>
            </a:bodyPr>
            <a:lstStyle/>
            <a:p>
              <a:pPr algn="l">
                <a:defRPr spc="0" sz="7100">
                  <a:solidFill>
                    <a:srgbClr val="B4B4B4"/>
                  </a:solidFill>
                  <a:latin typeface="Nunito-Light"/>
                  <a:ea typeface="Nunito-Light"/>
                  <a:cs typeface="Nunito-Light"/>
                  <a:sym typeface="Nunito-Light"/>
                </a:defRPr>
              </a:pPr>
            </a:p>
          </p:txBody>
        </p:sp>
        <p:sp>
          <p:nvSpPr>
            <p:cNvPr id="26" name="Shape"/>
            <p:cNvSpPr/>
            <p:nvPr/>
          </p:nvSpPr>
          <p:spPr>
            <a:xfrm rot="5400000">
              <a:off x="2252464" y="10062963"/>
              <a:ext cx="2306773" cy="173309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440" y="0"/>
                  </a:moveTo>
                  <a:lnTo>
                    <a:pt x="0" y="2418"/>
                  </a:lnTo>
                  <a:lnTo>
                    <a:pt x="12700" y="21600"/>
                  </a:lnTo>
                  <a:lnTo>
                    <a:pt x="21600" y="0"/>
                  </a:lnTo>
                  <a:lnTo>
                    <a:pt x="3440" y="0"/>
                  </a:lnTo>
                </a:path>
              </a:pathLst>
            </a:custGeom>
            <a:solidFill>
              <a:srgbClr val="007FCE"/>
            </a:solidFill>
            <a:ln w="12700" cap="flat">
              <a:noFill/>
              <a:miter lim="400000"/>
            </a:ln>
            <a:effectLst/>
          </p:spPr>
          <p:txBody>
            <a:bodyPr wrap="square" lIns="45719" tIns="45719" rIns="45719" bIns="45719" numCol="1" anchor="ctr">
              <a:noAutofit/>
            </a:bodyPr>
            <a:lstStyle/>
            <a:p>
              <a:pPr algn="l">
                <a:defRPr spc="0" sz="7100">
                  <a:solidFill>
                    <a:srgbClr val="B4B4B4"/>
                  </a:solidFill>
                  <a:latin typeface="Nunito-Light"/>
                  <a:ea typeface="Nunito-Light"/>
                  <a:cs typeface="Nunito-Light"/>
                  <a:sym typeface="Nunito-Light"/>
                </a:defRPr>
              </a:pPr>
            </a:p>
          </p:txBody>
        </p:sp>
      </p:grpSp>
      <p:sp>
        <p:nvSpPr>
          <p:cNvPr id="28" name="Title Text"/>
          <p:cNvSpPr txBox="1"/>
          <p:nvPr>
            <p:ph type="title"/>
          </p:nvPr>
        </p:nvSpPr>
        <p:spPr>
          <a:xfrm>
            <a:off x="1218564" y="184149"/>
            <a:ext cx="21934171" cy="3016251"/>
          </a:xfrm>
          <a:prstGeom prst="rect">
            <a:avLst/>
          </a:prstGeom>
          <a:ln w="12700">
            <a:miter lim="400000"/>
          </a:ln>
          <a:extLst>
            <a:ext uri="{C572A759-6A51-4108-AA02-DFA0A04FC94B}">
              <ma14:wrappingTextBoxFlag xmlns:ma14="http://schemas.microsoft.com/office/mac/drawingml/2011/main" val="1"/>
            </a:ext>
          </a:extLst>
        </p:spPr>
        <p:txBody>
          <a:bodyPr lIns="45719" rIns="45719" anchor="ctr"/>
          <a:lstStyle/>
          <a:p>
            <a:pPr/>
            <a:r>
              <a:t>Title Text</a:t>
            </a:r>
          </a:p>
        </p:txBody>
      </p:sp>
      <p:sp>
        <p:nvSpPr>
          <p:cNvPr id="29" name="Body Level One…"/>
          <p:cNvSpPr txBox="1"/>
          <p:nvPr>
            <p:ph type="body" idx="1"/>
          </p:nvPr>
        </p:nvSpPr>
        <p:spPr>
          <a:xfrm>
            <a:off x="1218564" y="3200400"/>
            <a:ext cx="21934171" cy="10515600"/>
          </a:xfrm>
          <a:prstGeom prst="rect">
            <a:avLst/>
          </a:prstGeom>
          <a:ln w="12700">
            <a:miter lim="400000"/>
          </a:ln>
          <a:extLst>
            <a:ext uri="{C572A759-6A51-4108-AA02-DFA0A04FC94B}">
              <ma14:wrappingTextBoxFlag xmlns:ma14="http://schemas.microsoft.com/office/mac/drawingml/2011/main" val="1"/>
            </a:ext>
          </a:extLst>
        </p:spPr>
        <p:txBody>
          <a:bodyPr lIns="45719" rIns="45719"/>
          <a:lstStyle/>
          <a:p>
            <a:pPr/>
            <a:r>
              <a:t>Body Level One</a:t>
            </a:r>
          </a:p>
          <a:p>
            <a:pPr lvl="1"/>
            <a:r>
              <a:t>Body Level Two</a:t>
            </a:r>
          </a:p>
          <a:p>
            <a:pPr lvl="2"/>
            <a:r>
              <a:t>Body Level Three</a:t>
            </a:r>
          </a:p>
          <a:p>
            <a:pPr lvl="3"/>
            <a:r>
              <a:t>Body Level Four</a:t>
            </a:r>
          </a:p>
          <a:p>
            <a:pPr lvl="4"/>
            <a:r>
              <a:t>Body Level Five</a:t>
            </a:r>
          </a:p>
        </p:txBody>
      </p:sp>
      <p:sp>
        <p:nvSpPr>
          <p:cNvPr id="30" name="Slide Number"/>
          <p:cNvSpPr txBox="1"/>
          <p:nvPr>
            <p:ph type="sldNum" sz="quarter" idx="2"/>
          </p:nvPr>
        </p:nvSpPr>
        <p:spPr>
          <a:xfrm>
            <a:off x="11779461" y="12190730"/>
            <a:ext cx="5686638" cy="307341"/>
          </a:xfrm>
          <a:prstGeom prst="rect">
            <a:avLst/>
          </a:prstGeom>
          <a:ln w="12700">
            <a:miter lim="400000"/>
          </a:ln>
        </p:spPr>
        <p:txBody>
          <a:bodyPr lIns="45719" rIns="45719" anchor="ctr">
            <a:spAutoFit/>
          </a:bodyPr>
          <a:lstStyle>
            <a:lvl1pPr>
              <a:defRPr spc="30" sz="1200"/>
            </a:lvl1pPr>
          </a:lstStyle>
          <a:p>
            <a:pPr/>
            <a:fld id="{86CB4B4D-7CA3-9044-876B-883B54F8677D}" type="slidenum"/>
          </a:p>
        </p:txBody>
      </p:sp>
    </p:spTree>
  </p:cSld>
  <p:clrMap bg1="dk1" tx1="lt1" bg2="dk2" tx2="lt2" accent1="accent1" accent2="accent2" accent3="accent3" accent4="accent4" accent5="accent5" accent6="accent6" hlink="hlink" folHlink="folHlink"/>
  <p:sldLayoutIdLst>
    <p:sldLayoutId id="2147483649" r:id="rId2"/>
    <p:sldLayoutId id="2147483650" r:id="rId3"/>
  </p:sldLayoutIdLst>
  <p:transition xmlns:p14="http://schemas.microsoft.com/office/powerpoint/2010/main" spd="med" advClick="1"/>
  <p:txStyles>
    <p:titleStyle>
      <a:lvl1pPr marL="0" marR="0" indent="0" algn="r" defTabSz="1828433" latinLnBrk="0">
        <a:lnSpc>
          <a:spcPct val="90000"/>
        </a:lnSpc>
        <a:spcBef>
          <a:spcPts val="0"/>
        </a:spcBef>
        <a:spcAft>
          <a:spcPts val="0"/>
        </a:spcAft>
        <a:buClrTx/>
        <a:buSzTx/>
        <a:buFontTx/>
        <a:buNone/>
        <a:tabLst/>
        <a:defRPr b="0" baseline="0" cap="none" i="0" spc="150" strike="noStrike" sz="6000" u="none">
          <a:solidFill>
            <a:srgbClr val="FFFFFF"/>
          </a:solidFill>
          <a:uFillTx/>
          <a:latin typeface="+mj-lt"/>
          <a:ea typeface="+mj-ea"/>
          <a:cs typeface="+mj-cs"/>
          <a:sym typeface="Oswald Bold"/>
        </a:defRPr>
      </a:lvl1pPr>
      <a:lvl2pPr marL="0" marR="0" indent="0" algn="r" defTabSz="1828433" latinLnBrk="0">
        <a:lnSpc>
          <a:spcPct val="90000"/>
        </a:lnSpc>
        <a:spcBef>
          <a:spcPts val="0"/>
        </a:spcBef>
        <a:spcAft>
          <a:spcPts val="0"/>
        </a:spcAft>
        <a:buClrTx/>
        <a:buSzTx/>
        <a:buFontTx/>
        <a:buNone/>
        <a:tabLst/>
        <a:defRPr b="0" baseline="0" cap="none" i="0" spc="150" strike="noStrike" sz="6000" u="none">
          <a:solidFill>
            <a:srgbClr val="FFFFFF"/>
          </a:solidFill>
          <a:uFillTx/>
          <a:latin typeface="+mj-lt"/>
          <a:ea typeface="+mj-ea"/>
          <a:cs typeface="+mj-cs"/>
          <a:sym typeface="Oswald Bold"/>
        </a:defRPr>
      </a:lvl2pPr>
      <a:lvl3pPr marL="0" marR="0" indent="0" algn="r" defTabSz="1828433" latinLnBrk="0">
        <a:lnSpc>
          <a:spcPct val="90000"/>
        </a:lnSpc>
        <a:spcBef>
          <a:spcPts val="0"/>
        </a:spcBef>
        <a:spcAft>
          <a:spcPts val="0"/>
        </a:spcAft>
        <a:buClrTx/>
        <a:buSzTx/>
        <a:buFontTx/>
        <a:buNone/>
        <a:tabLst/>
        <a:defRPr b="0" baseline="0" cap="none" i="0" spc="150" strike="noStrike" sz="6000" u="none">
          <a:solidFill>
            <a:srgbClr val="FFFFFF"/>
          </a:solidFill>
          <a:uFillTx/>
          <a:latin typeface="+mj-lt"/>
          <a:ea typeface="+mj-ea"/>
          <a:cs typeface="+mj-cs"/>
          <a:sym typeface="Oswald Bold"/>
        </a:defRPr>
      </a:lvl3pPr>
      <a:lvl4pPr marL="0" marR="0" indent="0" algn="r" defTabSz="1828433" latinLnBrk="0">
        <a:lnSpc>
          <a:spcPct val="90000"/>
        </a:lnSpc>
        <a:spcBef>
          <a:spcPts val="0"/>
        </a:spcBef>
        <a:spcAft>
          <a:spcPts val="0"/>
        </a:spcAft>
        <a:buClrTx/>
        <a:buSzTx/>
        <a:buFontTx/>
        <a:buNone/>
        <a:tabLst/>
        <a:defRPr b="0" baseline="0" cap="none" i="0" spc="150" strike="noStrike" sz="6000" u="none">
          <a:solidFill>
            <a:srgbClr val="FFFFFF"/>
          </a:solidFill>
          <a:uFillTx/>
          <a:latin typeface="+mj-lt"/>
          <a:ea typeface="+mj-ea"/>
          <a:cs typeface="+mj-cs"/>
          <a:sym typeface="Oswald Bold"/>
        </a:defRPr>
      </a:lvl4pPr>
      <a:lvl5pPr marL="0" marR="0" indent="0" algn="r" defTabSz="1828433" latinLnBrk="0">
        <a:lnSpc>
          <a:spcPct val="90000"/>
        </a:lnSpc>
        <a:spcBef>
          <a:spcPts val="0"/>
        </a:spcBef>
        <a:spcAft>
          <a:spcPts val="0"/>
        </a:spcAft>
        <a:buClrTx/>
        <a:buSzTx/>
        <a:buFontTx/>
        <a:buNone/>
        <a:tabLst/>
        <a:defRPr b="0" baseline="0" cap="none" i="0" spc="150" strike="noStrike" sz="6000" u="none">
          <a:solidFill>
            <a:srgbClr val="FFFFFF"/>
          </a:solidFill>
          <a:uFillTx/>
          <a:latin typeface="+mj-lt"/>
          <a:ea typeface="+mj-ea"/>
          <a:cs typeface="+mj-cs"/>
          <a:sym typeface="Oswald Bold"/>
        </a:defRPr>
      </a:lvl5pPr>
      <a:lvl6pPr marL="0" marR="0" indent="0" algn="r" defTabSz="1828433" latinLnBrk="0">
        <a:lnSpc>
          <a:spcPct val="90000"/>
        </a:lnSpc>
        <a:spcBef>
          <a:spcPts val="0"/>
        </a:spcBef>
        <a:spcAft>
          <a:spcPts val="0"/>
        </a:spcAft>
        <a:buClrTx/>
        <a:buSzTx/>
        <a:buFontTx/>
        <a:buNone/>
        <a:tabLst/>
        <a:defRPr b="0" baseline="0" cap="none" i="0" spc="150" strike="noStrike" sz="6000" u="none">
          <a:solidFill>
            <a:srgbClr val="FFFFFF"/>
          </a:solidFill>
          <a:uFillTx/>
          <a:latin typeface="+mj-lt"/>
          <a:ea typeface="+mj-ea"/>
          <a:cs typeface="+mj-cs"/>
          <a:sym typeface="Oswald Bold"/>
        </a:defRPr>
      </a:lvl6pPr>
      <a:lvl7pPr marL="0" marR="0" indent="0" algn="r" defTabSz="1828433" latinLnBrk="0">
        <a:lnSpc>
          <a:spcPct val="90000"/>
        </a:lnSpc>
        <a:spcBef>
          <a:spcPts val="0"/>
        </a:spcBef>
        <a:spcAft>
          <a:spcPts val="0"/>
        </a:spcAft>
        <a:buClrTx/>
        <a:buSzTx/>
        <a:buFontTx/>
        <a:buNone/>
        <a:tabLst/>
        <a:defRPr b="0" baseline="0" cap="none" i="0" spc="150" strike="noStrike" sz="6000" u="none">
          <a:solidFill>
            <a:srgbClr val="FFFFFF"/>
          </a:solidFill>
          <a:uFillTx/>
          <a:latin typeface="+mj-lt"/>
          <a:ea typeface="+mj-ea"/>
          <a:cs typeface="+mj-cs"/>
          <a:sym typeface="Oswald Bold"/>
        </a:defRPr>
      </a:lvl7pPr>
      <a:lvl8pPr marL="0" marR="0" indent="0" algn="r" defTabSz="1828433" latinLnBrk="0">
        <a:lnSpc>
          <a:spcPct val="90000"/>
        </a:lnSpc>
        <a:spcBef>
          <a:spcPts val="0"/>
        </a:spcBef>
        <a:spcAft>
          <a:spcPts val="0"/>
        </a:spcAft>
        <a:buClrTx/>
        <a:buSzTx/>
        <a:buFontTx/>
        <a:buNone/>
        <a:tabLst/>
        <a:defRPr b="0" baseline="0" cap="none" i="0" spc="150" strike="noStrike" sz="6000" u="none">
          <a:solidFill>
            <a:srgbClr val="FFFFFF"/>
          </a:solidFill>
          <a:uFillTx/>
          <a:latin typeface="+mj-lt"/>
          <a:ea typeface="+mj-ea"/>
          <a:cs typeface="+mj-cs"/>
          <a:sym typeface="Oswald Bold"/>
        </a:defRPr>
      </a:lvl8pPr>
      <a:lvl9pPr marL="0" marR="0" indent="0" algn="r" defTabSz="1828433" latinLnBrk="0">
        <a:lnSpc>
          <a:spcPct val="90000"/>
        </a:lnSpc>
        <a:spcBef>
          <a:spcPts val="0"/>
        </a:spcBef>
        <a:spcAft>
          <a:spcPts val="0"/>
        </a:spcAft>
        <a:buClrTx/>
        <a:buSzTx/>
        <a:buFontTx/>
        <a:buNone/>
        <a:tabLst/>
        <a:defRPr b="0" baseline="0" cap="none" i="0" spc="150" strike="noStrike" sz="6000" u="none">
          <a:solidFill>
            <a:srgbClr val="FFFFFF"/>
          </a:solidFill>
          <a:uFillTx/>
          <a:latin typeface="+mj-lt"/>
          <a:ea typeface="+mj-ea"/>
          <a:cs typeface="+mj-cs"/>
          <a:sym typeface="Oswald Bold"/>
        </a:defRPr>
      </a:lvl9pPr>
    </p:titleStyle>
    <p:bodyStyle>
      <a:lvl1pPr marL="457109" marR="0" indent="-457109" algn="r" defTabSz="1828433" latinLnBrk="0">
        <a:lnSpc>
          <a:spcPct val="90000"/>
        </a:lnSpc>
        <a:spcBef>
          <a:spcPts val="2000"/>
        </a:spcBef>
        <a:spcAft>
          <a:spcPts val="0"/>
        </a:spcAft>
        <a:buClrTx/>
        <a:buSzPct val="100000"/>
        <a:buFont typeface="Arial"/>
        <a:buChar char="•"/>
        <a:tabLst/>
        <a:defRPr b="0" baseline="0" cap="none" i="0" spc="120" strike="noStrike" sz="4800" u="none">
          <a:solidFill>
            <a:srgbClr val="FFFFFF"/>
          </a:solidFill>
          <a:uFillTx/>
          <a:latin typeface="+mj-lt"/>
          <a:ea typeface="+mj-ea"/>
          <a:cs typeface="+mj-cs"/>
          <a:sym typeface="Oswald Bold"/>
        </a:defRPr>
      </a:lvl1pPr>
      <a:lvl2pPr marL="1462747" marR="0" indent="-548530" algn="r" defTabSz="1828433" latinLnBrk="0">
        <a:lnSpc>
          <a:spcPct val="90000"/>
        </a:lnSpc>
        <a:spcBef>
          <a:spcPts val="2000"/>
        </a:spcBef>
        <a:spcAft>
          <a:spcPts val="0"/>
        </a:spcAft>
        <a:buClrTx/>
        <a:buSzPct val="100000"/>
        <a:buFont typeface="Arial"/>
        <a:buChar char="•"/>
        <a:tabLst/>
        <a:defRPr b="0" baseline="0" cap="none" i="0" spc="120" strike="noStrike" sz="4800" u="none">
          <a:solidFill>
            <a:srgbClr val="FFFFFF"/>
          </a:solidFill>
          <a:uFillTx/>
          <a:latin typeface="+mj-lt"/>
          <a:ea typeface="+mj-ea"/>
          <a:cs typeface="+mj-cs"/>
          <a:sym typeface="Oswald Bold"/>
        </a:defRPr>
      </a:lvl2pPr>
      <a:lvl3pPr marL="2437912" marR="0" indent="-609478" algn="r" defTabSz="1828433" latinLnBrk="0">
        <a:lnSpc>
          <a:spcPct val="90000"/>
        </a:lnSpc>
        <a:spcBef>
          <a:spcPts val="2000"/>
        </a:spcBef>
        <a:spcAft>
          <a:spcPts val="0"/>
        </a:spcAft>
        <a:buClrTx/>
        <a:buSzPct val="100000"/>
        <a:buFont typeface="Arial"/>
        <a:buChar char="•"/>
        <a:tabLst/>
        <a:defRPr b="0" baseline="0" cap="none" i="0" spc="120" strike="noStrike" sz="4800" u="none">
          <a:solidFill>
            <a:srgbClr val="FFFFFF"/>
          </a:solidFill>
          <a:uFillTx/>
          <a:latin typeface="+mj-lt"/>
          <a:ea typeface="+mj-ea"/>
          <a:cs typeface="+mj-cs"/>
          <a:sym typeface="Oswald Bold"/>
        </a:defRPr>
      </a:lvl3pPr>
      <a:lvl4pPr marL="3428315" marR="0" indent="-685663" algn="r" defTabSz="1828433" latinLnBrk="0">
        <a:lnSpc>
          <a:spcPct val="90000"/>
        </a:lnSpc>
        <a:spcBef>
          <a:spcPts val="2000"/>
        </a:spcBef>
        <a:spcAft>
          <a:spcPts val="0"/>
        </a:spcAft>
        <a:buClrTx/>
        <a:buSzPct val="100000"/>
        <a:buFont typeface="Arial"/>
        <a:buChar char="•"/>
        <a:tabLst/>
        <a:defRPr b="0" baseline="0" cap="none" i="0" spc="120" strike="noStrike" sz="4800" u="none">
          <a:solidFill>
            <a:srgbClr val="FFFFFF"/>
          </a:solidFill>
          <a:uFillTx/>
          <a:latin typeface="+mj-lt"/>
          <a:ea typeface="+mj-ea"/>
          <a:cs typeface="+mj-cs"/>
          <a:sym typeface="Oswald Bold"/>
        </a:defRPr>
      </a:lvl4pPr>
      <a:lvl5pPr marL="4342531" marR="0" indent="-685663" algn="r" defTabSz="1828433" latinLnBrk="0">
        <a:lnSpc>
          <a:spcPct val="90000"/>
        </a:lnSpc>
        <a:spcBef>
          <a:spcPts val="2000"/>
        </a:spcBef>
        <a:spcAft>
          <a:spcPts val="0"/>
        </a:spcAft>
        <a:buClrTx/>
        <a:buSzPct val="100000"/>
        <a:buFont typeface="Arial"/>
        <a:buChar char="•"/>
        <a:tabLst/>
        <a:defRPr b="0" baseline="0" cap="none" i="0" spc="120" strike="noStrike" sz="4800" u="none">
          <a:solidFill>
            <a:srgbClr val="FFFFFF"/>
          </a:solidFill>
          <a:uFillTx/>
          <a:latin typeface="+mj-lt"/>
          <a:ea typeface="+mj-ea"/>
          <a:cs typeface="+mj-cs"/>
          <a:sym typeface="Oswald Bold"/>
        </a:defRPr>
      </a:lvl5pPr>
      <a:lvl6pPr marL="5180562" marR="0" indent="-609478" algn="r" defTabSz="1828433" latinLnBrk="0">
        <a:lnSpc>
          <a:spcPct val="90000"/>
        </a:lnSpc>
        <a:spcBef>
          <a:spcPts val="2000"/>
        </a:spcBef>
        <a:spcAft>
          <a:spcPts val="0"/>
        </a:spcAft>
        <a:buClrTx/>
        <a:buSzPct val="100000"/>
        <a:buFont typeface="Arial"/>
        <a:buChar char="•"/>
        <a:tabLst/>
        <a:defRPr b="0" baseline="0" cap="none" i="0" spc="120" strike="noStrike" sz="4800" u="none">
          <a:solidFill>
            <a:srgbClr val="FFFFFF"/>
          </a:solidFill>
          <a:uFillTx/>
          <a:latin typeface="+mj-lt"/>
          <a:ea typeface="+mj-ea"/>
          <a:cs typeface="+mj-cs"/>
          <a:sym typeface="Oswald Bold"/>
        </a:defRPr>
      </a:lvl6pPr>
      <a:lvl7pPr marL="6094780" marR="0" indent="-609478" algn="r" defTabSz="1828433" latinLnBrk="0">
        <a:lnSpc>
          <a:spcPct val="90000"/>
        </a:lnSpc>
        <a:spcBef>
          <a:spcPts val="2000"/>
        </a:spcBef>
        <a:spcAft>
          <a:spcPts val="0"/>
        </a:spcAft>
        <a:buClrTx/>
        <a:buSzPct val="100000"/>
        <a:buFont typeface="Arial"/>
        <a:buChar char="•"/>
        <a:tabLst/>
        <a:defRPr b="0" baseline="0" cap="none" i="0" spc="120" strike="noStrike" sz="4800" u="none">
          <a:solidFill>
            <a:srgbClr val="FFFFFF"/>
          </a:solidFill>
          <a:uFillTx/>
          <a:latin typeface="+mj-lt"/>
          <a:ea typeface="+mj-ea"/>
          <a:cs typeface="+mj-cs"/>
          <a:sym typeface="Oswald Bold"/>
        </a:defRPr>
      </a:lvl7pPr>
      <a:lvl8pPr marL="7008996" marR="0" indent="-609478" algn="r" defTabSz="1828433" latinLnBrk="0">
        <a:lnSpc>
          <a:spcPct val="90000"/>
        </a:lnSpc>
        <a:spcBef>
          <a:spcPts val="2000"/>
        </a:spcBef>
        <a:spcAft>
          <a:spcPts val="0"/>
        </a:spcAft>
        <a:buClrTx/>
        <a:buSzPct val="100000"/>
        <a:buFont typeface="Arial"/>
        <a:buChar char="•"/>
        <a:tabLst/>
        <a:defRPr b="0" baseline="0" cap="none" i="0" spc="120" strike="noStrike" sz="4800" u="none">
          <a:solidFill>
            <a:srgbClr val="FFFFFF"/>
          </a:solidFill>
          <a:uFillTx/>
          <a:latin typeface="+mj-lt"/>
          <a:ea typeface="+mj-ea"/>
          <a:cs typeface="+mj-cs"/>
          <a:sym typeface="Oswald Bold"/>
        </a:defRPr>
      </a:lvl8pPr>
      <a:lvl9pPr marL="7923214" marR="0" indent="-609478" algn="r" defTabSz="1828433" latinLnBrk="0">
        <a:lnSpc>
          <a:spcPct val="90000"/>
        </a:lnSpc>
        <a:spcBef>
          <a:spcPts val="2000"/>
        </a:spcBef>
        <a:spcAft>
          <a:spcPts val="0"/>
        </a:spcAft>
        <a:buClrTx/>
        <a:buSzPct val="100000"/>
        <a:buFont typeface="Arial"/>
        <a:buChar char="•"/>
        <a:tabLst/>
        <a:defRPr b="0" baseline="0" cap="none" i="0" spc="120" strike="noStrike" sz="4800" u="none">
          <a:solidFill>
            <a:srgbClr val="FFFFFF"/>
          </a:solidFill>
          <a:uFillTx/>
          <a:latin typeface="+mj-lt"/>
          <a:ea typeface="+mj-ea"/>
          <a:cs typeface="+mj-cs"/>
          <a:sym typeface="Oswald Bold"/>
        </a:defRPr>
      </a:lvl9pPr>
    </p:bodyStyle>
    <p:otherStyle>
      <a:lvl1pPr marL="0" marR="0" indent="0" algn="r" defTabSz="1828433" latinLnBrk="0">
        <a:lnSpc>
          <a:spcPct val="100000"/>
        </a:lnSpc>
        <a:spcBef>
          <a:spcPts val="0"/>
        </a:spcBef>
        <a:spcAft>
          <a:spcPts val="0"/>
        </a:spcAft>
        <a:buClrTx/>
        <a:buSzTx/>
        <a:buFontTx/>
        <a:buNone/>
        <a:tabLst/>
        <a:defRPr b="0" baseline="0" cap="none" i="0" spc="30" strike="noStrike" sz="1200" u="none">
          <a:solidFill>
            <a:schemeClr val="tx1"/>
          </a:solidFill>
          <a:uFillTx/>
          <a:latin typeface="+mn-lt"/>
          <a:ea typeface="+mn-ea"/>
          <a:cs typeface="+mn-cs"/>
          <a:sym typeface="Oswald Bold"/>
        </a:defRPr>
      </a:lvl1pPr>
      <a:lvl2pPr marL="0" marR="0" indent="0" algn="r" defTabSz="1828433" latinLnBrk="0">
        <a:lnSpc>
          <a:spcPct val="100000"/>
        </a:lnSpc>
        <a:spcBef>
          <a:spcPts val="0"/>
        </a:spcBef>
        <a:spcAft>
          <a:spcPts val="0"/>
        </a:spcAft>
        <a:buClrTx/>
        <a:buSzTx/>
        <a:buFontTx/>
        <a:buNone/>
        <a:tabLst/>
        <a:defRPr b="0" baseline="0" cap="none" i="0" spc="30" strike="noStrike" sz="1200" u="none">
          <a:solidFill>
            <a:schemeClr val="tx1"/>
          </a:solidFill>
          <a:uFillTx/>
          <a:latin typeface="+mn-lt"/>
          <a:ea typeface="+mn-ea"/>
          <a:cs typeface="+mn-cs"/>
          <a:sym typeface="Oswald Bold"/>
        </a:defRPr>
      </a:lvl2pPr>
      <a:lvl3pPr marL="0" marR="0" indent="0" algn="r" defTabSz="1828433" latinLnBrk="0">
        <a:lnSpc>
          <a:spcPct val="100000"/>
        </a:lnSpc>
        <a:spcBef>
          <a:spcPts val="0"/>
        </a:spcBef>
        <a:spcAft>
          <a:spcPts val="0"/>
        </a:spcAft>
        <a:buClrTx/>
        <a:buSzTx/>
        <a:buFontTx/>
        <a:buNone/>
        <a:tabLst/>
        <a:defRPr b="0" baseline="0" cap="none" i="0" spc="30" strike="noStrike" sz="1200" u="none">
          <a:solidFill>
            <a:schemeClr val="tx1"/>
          </a:solidFill>
          <a:uFillTx/>
          <a:latin typeface="+mn-lt"/>
          <a:ea typeface="+mn-ea"/>
          <a:cs typeface="+mn-cs"/>
          <a:sym typeface="Oswald Bold"/>
        </a:defRPr>
      </a:lvl3pPr>
      <a:lvl4pPr marL="0" marR="0" indent="0" algn="r" defTabSz="1828433" latinLnBrk="0">
        <a:lnSpc>
          <a:spcPct val="100000"/>
        </a:lnSpc>
        <a:spcBef>
          <a:spcPts val="0"/>
        </a:spcBef>
        <a:spcAft>
          <a:spcPts val="0"/>
        </a:spcAft>
        <a:buClrTx/>
        <a:buSzTx/>
        <a:buFontTx/>
        <a:buNone/>
        <a:tabLst/>
        <a:defRPr b="0" baseline="0" cap="none" i="0" spc="30" strike="noStrike" sz="1200" u="none">
          <a:solidFill>
            <a:schemeClr val="tx1"/>
          </a:solidFill>
          <a:uFillTx/>
          <a:latin typeface="+mn-lt"/>
          <a:ea typeface="+mn-ea"/>
          <a:cs typeface="+mn-cs"/>
          <a:sym typeface="Oswald Bold"/>
        </a:defRPr>
      </a:lvl4pPr>
      <a:lvl5pPr marL="0" marR="0" indent="0" algn="r" defTabSz="1828433" latinLnBrk="0">
        <a:lnSpc>
          <a:spcPct val="100000"/>
        </a:lnSpc>
        <a:spcBef>
          <a:spcPts val="0"/>
        </a:spcBef>
        <a:spcAft>
          <a:spcPts val="0"/>
        </a:spcAft>
        <a:buClrTx/>
        <a:buSzTx/>
        <a:buFontTx/>
        <a:buNone/>
        <a:tabLst/>
        <a:defRPr b="0" baseline="0" cap="none" i="0" spc="30" strike="noStrike" sz="1200" u="none">
          <a:solidFill>
            <a:schemeClr val="tx1"/>
          </a:solidFill>
          <a:uFillTx/>
          <a:latin typeface="+mn-lt"/>
          <a:ea typeface="+mn-ea"/>
          <a:cs typeface="+mn-cs"/>
          <a:sym typeface="Oswald Bold"/>
        </a:defRPr>
      </a:lvl5pPr>
      <a:lvl6pPr marL="0" marR="0" indent="0" algn="r" defTabSz="1828433" latinLnBrk="0">
        <a:lnSpc>
          <a:spcPct val="100000"/>
        </a:lnSpc>
        <a:spcBef>
          <a:spcPts val="0"/>
        </a:spcBef>
        <a:spcAft>
          <a:spcPts val="0"/>
        </a:spcAft>
        <a:buClrTx/>
        <a:buSzTx/>
        <a:buFontTx/>
        <a:buNone/>
        <a:tabLst/>
        <a:defRPr b="0" baseline="0" cap="none" i="0" spc="30" strike="noStrike" sz="1200" u="none">
          <a:solidFill>
            <a:schemeClr val="tx1"/>
          </a:solidFill>
          <a:uFillTx/>
          <a:latin typeface="+mn-lt"/>
          <a:ea typeface="+mn-ea"/>
          <a:cs typeface="+mn-cs"/>
          <a:sym typeface="Oswald Bold"/>
        </a:defRPr>
      </a:lvl6pPr>
      <a:lvl7pPr marL="0" marR="0" indent="0" algn="r" defTabSz="1828433" latinLnBrk="0">
        <a:lnSpc>
          <a:spcPct val="100000"/>
        </a:lnSpc>
        <a:spcBef>
          <a:spcPts val="0"/>
        </a:spcBef>
        <a:spcAft>
          <a:spcPts val="0"/>
        </a:spcAft>
        <a:buClrTx/>
        <a:buSzTx/>
        <a:buFontTx/>
        <a:buNone/>
        <a:tabLst/>
        <a:defRPr b="0" baseline="0" cap="none" i="0" spc="30" strike="noStrike" sz="1200" u="none">
          <a:solidFill>
            <a:schemeClr val="tx1"/>
          </a:solidFill>
          <a:uFillTx/>
          <a:latin typeface="+mn-lt"/>
          <a:ea typeface="+mn-ea"/>
          <a:cs typeface="+mn-cs"/>
          <a:sym typeface="Oswald Bold"/>
        </a:defRPr>
      </a:lvl7pPr>
      <a:lvl8pPr marL="0" marR="0" indent="0" algn="r" defTabSz="1828433" latinLnBrk="0">
        <a:lnSpc>
          <a:spcPct val="100000"/>
        </a:lnSpc>
        <a:spcBef>
          <a:spcPts val="0"/>
        </a:spcBef>
        <a:spcAft>
          <a:spcPts val="0"/>
        </a:spcAft>
        <a:buClrTx/>
        <a:buSzTx/>
        <a:buFontTx/>
        <a:buNone/>
        <a:tabLst/>
        <a:defRPr b="0" baseline="0" cap="none" i="0" spc="30" strike="noStrike" sz="1200" u="none">
          <a:solidFill>
            <a:schemeClr val="tx1"/>
          </a:solidFill>
          <a:uFillTx/>
          <a:latin typeface="+mn-lt"/>
          <a:ea typeface="+mn-ea"/>
          <a:cs typeface="+mn-cs"/>
          <a:sym typeface="Oswald Bold"/>
        </a:defRPr>
      </a:lvl8pPr>
      <a:lvl9pPr marL="0" marR="0" indent="0" algn="r" defTabSz="1828433" latinLnBrk="0">
        <a:lnSpc>
          <a:spcPct val="100000"/>
        </a:lnSpc>
        <a:spcBef>
          <a:spcPts val="0"/>
        </a:spcBef>
        <a:spcAft>
          <a:spcPts val="0"/>
        </a:spcAft>
        <a:buClrTx/>
        <a:buSzTx/>
        <a:buFontTx/>
        <a:buNone/>
        <a:tabLst/>
        <a:defRPr b="0" baseline="0" cap="none" i="0" spc="30" strike="noStrike" sz="1200" u="none">
          <a:solidFill>
            <a:schemeClr val="tx1"/>
          </a:solidFill>
          <a:uFillTx/>
          <a:latin typeface="+mn-lt"/>
          <a:ea typeface="+mn-ea"/>
          <a:cs typeface="+mn-cs"/>
          <a:sym typeface="Oswald Bold"/>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hyperlink" Target="http://BRinehartDesign.com" TargetMode="External"/><Relationship Id="rId4" Type="http://schemas.openxmlformats.org/officeDocument/2006/relationships/hyperlink" Target="mailto:ben@brinehartdesign.com" TargetMode="External"/><Relationship Id="rId5" Type="http://schemas.openxmlformats.org/officeDocument/2006/relationships/image" Target="../media/image1.jpeg"/></Relationships>

</file>

<file path=ppt/slides/_rels/slide10.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6.tif"/><Relationship Id="rId4" Type="http://schemas.openxmlformats.org/officeDocument/2006/relationships/image" Target="../media/image7.tif"/><Relationship Id="rId5" Type="http://schemas.openxmlformats.org/officeDocument/2006/relationships/image" Target="../media/image8.tif"/></Relationships>

</file>

<file path=ppt/slides/_rels/slide1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9.tif"/><Relationship Id="rId4" Type="http://schemas.openxmlformats.org/officeDocument/2006/relationships/image" Target="../media/image10.tif"/></Relationships>

</file>

<file path=ppt/slides/_rels/slide1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5.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2.gif"/></Relationships>

</file>

<file path=ppt/slides/_rels/slide16.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3.gif"/><Relationship Id="rId4" Type="http://schemas.openxmlformats.org/officeDocument/2006/relationships/image" Target="../media/image4.png"/></Relationships>

</file>

<file path=ppt/slides/_rels/slide17.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5.png"/></Relationships>

</file>

<file path=ppt/slides/_rels/slide18.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4.gif"/></Relationships>

</file>

<file path=ppt/slides/_rels/slide19.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5.gif"/></Relationships>

</file>

<file path=ppt/slides/_rels/slide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png"/></Relationships>

</file>

<file path=ppt/slides/_rels/slide20.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6.gif"/></Relationships>

</file>

<file path=ppt/slides/_rels/slide2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video" Target="../media/media1.mp4"/><Relationship Id="rId3" Type="http://schemas.microsoft.com/office/2007/relationships/media" Target="../media/media1.mp4"/><Relationship Id="rId4" Type="http://schemas.openxmlformats.org/officeDocument/2006/relationships/image" Target="../media/image6.png"/></Relationships>

</file>

<file path=ppt/slides/_rels/slide2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tif"/></Relationships>

</file>

<file path=ppt/slides/_rels/slide2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tif"/></Relationships>

</file>

<file path=ppt/slides/_rels/slide2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tif"/><Relationship Id="rId3" Type="http://schemas.openxmlformats.org/officeDocument/2006/relationships/image" Target="../media/image14.tif"/></Relationships>

</file>

<file path=ppt/slides/_rels/slide2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tif"/></Relationships>

</file>

<file path=ppt/slides/_rels/slide2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7.gif"/><Relationship Id="rId4" Type="http://schemas.openxmlformats.org/officeDocument/2006/relationships/image" Target="../media/image8.gif"/></Relationships>

</file>

<file path=ppt/slides/_rels/slide2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5.jpeg"/></Relationships>

</file>

<file path=ppt/slides/_rels/slide2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3.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png"/></Relationships>

</file>

<file path=ppt/slides/_rels/slide3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adobe.com/xd" TargetMode="External"/><Relationship Id="rId3" Type="http://schemas.openxmlformats.org/officeDocument/2006/relationships/image" Target="../media/image16.tif"/><Relationship Id="rId4" Type="http://schemas.openxmlformats.org/officeDocument/2006/relationships/image" Target="../media/image7.png"/><Relationship Id="rId5" Type="http://schemas.openxmlformats.org/officeDocument/2006/relationships/hyperlink" Target="https://marvelapp.com/" TargetMode="External"/><Relationship Id="rId6" Type="http://schemas.openxmlformats.org/officeDocument/2006/relationships/image" Target="../media/image17.tif"/><Relationship Id="rId7" Type="http://schemas.openxmlformats.org/officeDocument/2006/relationships/image" Target="../media/image8.png"/></Relationships>

</file>

<file path=ppt/slides/_rels/slide3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getbootstrap.com/" TargetMode="External"/><Relationship Id="rId3" Type="http://schemas.openxmlformats.org/officeDocument/2006/relationships/hyperlink" Target="https://foundation.zurb.com/" TargetMode="External"/><Relationship Id="rId4" Type="http://schemas.openxmlformats.org/officeDocument/2006/relationships/hyperlink" Target="https://materializecss.com/" TargetMode="External"/><Relationship Id="rId5" Type="http://schemas.openxmlformats.org/officeDocument/2006/relationships/hyperlink" Target="https://tailwindcss.com/" TargetMode="External"/><Relationship Id="rId6" Type="http://schemas.openxmlformats.org/officeDocument/2006/relationships/image" Target="../media/image18.tif"/><Relationship Id="rId7" Type="http://schemas.openxmlformats.org/officeDocument/2006/relationships/image" Target="../media/image19.tif"/><Relationship Id="rId8" Type="http://schemas.openxmlformats.org/officeDocument/2006/relationships/image" Target="../media/image20.tif"/><Relationship Id="rId9" Type="http://schemas.openxmlformats.org/officeDocument/2006/relationships/image" Target="../media/image21.tif"/></Relationships>

</file>

<file path=ppt/slides/_rels/slide3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developers.google.com/web/tools/lighthouse/" TargetMode="External"/><Relationship Id="rId3" Type="http://schemas.openxmlformats.org/officeDocument/2006/relationships/hyperlink" Target="https://www.boia.org/w3c-tools-services-a11y" TargetMode="External"/><Relationship Id="rId4" Type="http://schemas.openxmlformats.org/officeDocument/2006/relationships/hyperlink" Target="https://github.com/paypal/AATT" TargetMode="External"/><Relationship Id="rId5" Type="http://schemas.openxmlformats.org/officeDocument/2006/relationships/hyperlink" Target="https://tools.pingdom.com/" TargetMode="External"/><Relationship Id="rId6" Type="http://schemas.openxmlformats.org/officeDocument/2006/relationships/image" Target="../media/image9.png"/><Relationship Id="rId7" Type="http://schemas.openxmlformats.org/officeDocument/2006/relationships/image" Target="../media/image22.tif"/><Relationship Id="rId8" Type="http://schemas.openxmlformats.org/officeDocument/2006/relationships/image" Target="../media/image23.tif"/><Relationship Id="rId9" Type="http://schemas.openxmlformats.org/officeDocument/2006/relationships/image" Target="../media/image24.tif"/></Relationships>

</file>

<file path=ppt/slides/_rels/slide3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hyperlink" Target="mailto:ben@brinehartdesign.com" TargetMode="External"/><Relationship Id="rId4" Type="http://schemas.openxmlformats.org/officeDocument/2006/relationships/hyperlink" Target="http://www.brinehartdesign.com" TargetMode="External"/></Relationships>

</file>

<file path=ppt/slides/_rels/slide3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 Id="rId3" Type="http://schemas.openxmlformats.org/officeDocument/2006/relationships/hyperlink" Target="https://dribbble.com/shots/1925069-Lynny-Icon-Set-Free" TargetMode="External"/><Relationship Id="rId4" Type="http://schemas.openxmlformats.org/officeDocument/2006/relationships/hyperlink" Target="http://slidesmash.com/" TargetMode="External"/><Relationship Id="rId5" Type="http://schemas.openxmlformats.org/officeDocument/2006/relationships/hyperlink" Target="https://www.pexels.com/" TargetMode="External"/><Relationship Id="rId6" Type="http://schemas.openxmlformats.org/officeDocument/2006/relationships/hyperlink" Target="https://lawsofux.com/" TargetMode="External"/><Relationship Id="rId7" Type="http://schemas.openxmlformats.org/officeDocument/2006/relationships/hyperlink" Target="https://healthcare.utah.edu/publicaffairs/news/2013/08/08-14-2013_brain_personality_traits.php" TargetMode="External"/><Relationship Id="rId8" Type="http://schemas.openxmlformats.org/officeDocument/2006/relationships/hyperlink" Target="https://medicine.utah.edu/radiology/news/2017/04/anderson-virtual-brain.php" TargetMode="External"/></Relationships>

</file>

<file path=ppt/slides/_rels/slide3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 Id="rId3" Type="http://schemas.openxmlformats.org/officeDocument/2006/relationships/hyperlink" Target="https://twitter.com/aBenjamin765/status/830454611769069570/photo/1" TargetMode="External"/><Relationship Id="rId4" Type="http://schemas.openxmlformats.org/officeDocument/2006/relationships/hyperlink" Target="https://twitter.com/molleindustria/status/851061220648124416" TargetMode="External"/><Relationship Id="rId5" Type="http://schemas.openxmlformats.org/officeDocument/2006/relationships/hyperlink" Target="https://darkpatterns.uxp2.com/" TargetMode="External"/><Relationship Id="rId6" Type="http://schemas.openxmlformats.org/officeDocument/2006/relationships/hyperlink" Target="https://uxdesign.cc/stop-calling-these-dark-design-patterns-or-dark-ux-these-are-simply-asshole-designs-bb02df378ba" TargetMode="External"/><Relationship Id="rId7" Type="http://schemas.openxmlformats.org/officeDocument/2006/relationships/hyperlink" Target="https://www.pexels.com/photo/man-in-white-shirt-using-macbook-pro-52608/" TargetMode="External"/></Relationships>

</file>

<file path=ppt/slides/_rels/slide4.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2.jpeg"/></Relationships>

</file>

<file path=ppt/slides/_rels/slide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tif"/><Relationship Id="rId4" Type="http://schemas.openxmlformats.org/officeDocument/2006/relationships/image" Target="../media/image2.tif"/><Relationship Id="rId5" Type="http://schemas.openxmlformats.org/officeDocument/2006/relationships/image" Target="../media/image3.tif"/><Relationship Id="rId6" Type="http://schemas.openxmlformats.org/officeDocument/2006/relationships/image" Target="../media/image4.tif"/><Relationship Id="rId7" Type="http://schemas.openxmlformats.org/officeDocument/2006/relationships/image" Target="../media/image5.tif"/></Relationships>

</file>

<file path=ppt/slides/_rels/slide6.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2.png"/><Relationship Id="rId4" Type="http://schemas.openxmlformats.org/officeDocument/2006/relationships/image" Target="../media/image3.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3.jpeg"/></Relationships>

</file>

<file path=ppt/slides/_rels/slide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4.jpeg"/></Relationships>

</file>

<file path=ppt/slides/_rels/slide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gif"/></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4" name="Shape"/>
          <p:cNvSpPr/>
          <p:nvPr/>
        </p:nvSpPr>
        <p:spPr>
          <a:xfrm flipH="1">
            <a:off x="9894276" y="0"/>
            <a:ext cx="14483373" cy="137160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0" y="0"/>
                </a:lnTo>
                <a:lnTo>
                  <a:pt x="9296" y="0"/>
                </a:lnTo>
                <a:lnTo>
                  <a:pt x="21600" y="21600"/>
                </a:lnTo>
                <a:lnTo>
                  <a:pt x="0" y="21600"/>
                </a:lnTo>
                <a:close/>
              </a:path>
            </a:pathLst>
          </a:custGeom>
          <a:solidFill>
            <a:srgbClr val="14A5FF"/>
          </a:solidFill>
          <a:ln w="12700">
            <a:miter lim="400000"/>
          </a:ln>
        </p:spPr>
        <p:txBody>
          <a:bodyPr lIns="45719" rIns="45719" anchor="ctr"/>
          <a:lstStyle/>
          <a:p>
            <a:pPr algn="ctr"/>
          </a:p>
        </p:txBody>
      </p:sp>
      <p:sp>
        <p:nvSpPr>
          <p:cNvPr id="55" name="Hello!"/>
          <p:cNvSpPr/>
          <p:nvPr/>
        </p:nvSpPr>
        <p:spPr>
          <a:xfrm>
            <a:off x="18745024" y="4288892"/>
            <a:ext cx="3941573" cy="2389546"/>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r>
              <a:t>Hello!</a:t>
            </a:r>
          </a:p>
        </p:txBody>
      </p:sp>
      <p:sp>
        <p:nvSpPr>
          <p:cNvPr id="56" name="I Am Ben Rinehart"/>
          <p:cNvSpPr/>
          <p:nvPr/>
        </p:nvSpPr>
        <p:spPr>
          <a:xfrm>
            <a:off x="16522927" y="6146091"/>
            <a:ext cx="5991988" cy="114300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5500">
                <a:solidFill>
                  <a:schemeClr val="accent2">
                    <a:hueOff val="-85259"/>
                    <a:satOff val="14347"/>
                    <a:lumOff val="22373"/>
                  </a:schemeClr>
                </a:solidFill>
              </a:defRPr>
            </a:lvl1pPr>
          </a:lstStyle>
          <a:p>
            <a:pPr/>
            <a:r>
              <a:t>I Am Ben Rinehart</a:t>
            </a:r>
          </a:p>
        </p:txBody>
      </p:sp>
      <p:sp>
        <p:nvSpPr>
          <p:cNvPr id="57" name="Website: BRinehartDesign.com…"/>
          <p:cNvSpPr/>
          <p:nvPr/>
        </p:nvSpPr>
        <p:spPr>
          <a:xfrm>
            <a:off x="14142917" y="8280789"/>
            <a:ext cx="8465553" cy="14884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defRPr spc="100" sz="4000">
                <a:latin typeface="Open Sans Bold"/>
                <a:ea typeface="Open Sans Bold"/>
                <a:cs typeface="Open Sans Bold"/>
                <a:sym typeface="Open Sans Bold"/>
              </a:defRPr>
            </a:pPr>
            <a:r>
              <a:t>Website</a:t>
            </a:r>
            <a:r>
              <a:t>: </a:t>
            </a:r>
            <a:r>
              <a:rPr u="sng">
                <a:hlinkClick r:id="rId3" invalidUrl="" action="" tgtFrame="" tooltip="" history="1" highlightClick="0" endSnd="0"/>
              </a:rPr>
              <a:t>BRinehartDesign.com</a:t>
            </a:r>
          </a:p>
          <a:p>
            <a:pPr>
              <a:defRPr spc="100" sz="4000">
                <a:latin typeface="Open Sans Bold"/>
                <a:ea typeface="Open Sans Bold"/>
                <a:cs typeface="Open Sans Bold"/>
                <a:sym typeface="Open Sans Bold"/>
              </a:defRPr>
            </a:pPr>
            <a:r>
              <a:t>Email: </a:t>
            </a:r>
            <a:r>
              <a:rPr u="sng">
                <a:latin typeface="Open Sans Regular"/>
                <a:ea typeface="Open Sans Regular"/>
                <a:cs typeface="Open Sans Regular"/>
                <a:sym typeface="Open Sans Regular"/>
                <a:hlinkClick r:id="rId4" invalidUrl="" action="" tgtFrame="" tooltip="" history="1" highlightClick="0" endSnd="0"/>
              </a:rPr>
              <a:t>ben@brinehartdesign.com</a:t>
            </a:r>
          </a:p>
        </p:txBody>
      </p:sp>
      <p:pic>
        <p:nvPicPr>
          <p:cNvPr id="58" name="brinehart.jpeg" descr="brinehart.jpeg"/>
          <p:cNvPicPr>
            <a:picLocks noChangeAspect="1"/>
          </p:cNvPicPr>
          <p:nvPr/>
        </p:nvPicPr>
        <p:blipFill>
          <a:blip r:embed="rId5">
            <a:extLst/>
          </a:blip>
          <a:srcRect l="7883" t="0" r="5909" b="2"/>
          <a:stretch>
            <a:fillRect/>
          </a:stretch>
        </p:blipFill>
        <p:spPr>
          <a:xfrm>
            <a:off x="2360413" y="2908101"/>
            <a:ext cx="6810376" cy="789979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lnTo>
                  <a:pt x="0" y="4655"/>
                </a:lnTo>
                <a:lnTo>
                  <a:pt x="0" y="16946"/>
                </a:lnTo>
                <a:lnTo>
                  <a:pt x="10800" y="21600"/>
                </a:lnTo>
                <a:lnTo>
                  <a:pt x="21600" y="16946"/>
                </a:lnTo>
                <a:lnTo>
                  <a:pt x="21600" y="4655"/>
                </a:lnTo>
                <a:lnTo>
                  <a:pt x="10800" y="0"/>
                </a:lnTo>
                <a:close/>
              </a:path>
            </a:pathLst>
          </a:custGeom>
          <a:ln w="12700">
            <a:miter lim="400000"/>
          </a:ln>
          <a:effectLst>
            <a:outerShdw sx="100000" sy="100000" kx="0" ky="0" algn="b" rotWithShape="0" blurRad="190500" dist="8455" dir="5400000">
              <a:srgbClr val="000000"/>
            </a:outerShdw>
          </a:effectLst>
        </p:spPr>
      </p:pic>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21" name="Image" descr="Image"/>
          <p:cNvPicPr>
            <a:picLocks noChangeAspect="1"/>
          </p:cNvPicPr>
          <p:nvPr/>
        </p:nvPicPr>
        <p:blipFill>
          <a:blip r:embed="rId3">
            <a:extLst/>
          </a:blip>
          <a:stretch>
            <a:fillRect/>
          </a:stretch>
        </p:blipFill>
        <p:spPr>
          <a:xfrm>
            <a:off x="-76904" y="-554654"/>
            <a:ext cx="24525108" cy="16295693"/>
          </a:xfrm>
          <a:prstGeom prst="rect">
            <a:avLst/>
          </a:prstGeom>
          <a:ln w="12700">
            <a:miter lim="400000"/>
          </a:ln>
        </p:spPr>
      </p:pic>
      <p:pic>
        <p:nvPicPr>
          <p:cNvPr id="122" name="Image" descr="Image"/>
          <p:cNvPicPr>
            <a:picLocks noChangeAspect="1"/>
          </p:cNvPicPr>
          <p:nvPr/>
        </p:nvPicPr>
        <p:blipFill>
          <a:blip r:embed="rId4">
            <a:extLst/>
          </a:blip>
          <a:stretch>
            <a:fillRect/>
          </a:stretch>
        </p:blipFill>
        <p:spPr>
          <a:xfrm>
            <a:off x="14712950" y="2854622"/>
            <a:ext cx="7378057" cy="9477141"/>
          </a:xfrm>
          <a:prstGeom prst="rect">
            <a:avLst/>
          </a:prstGeom>
          <a:ln w="12700">
            <a:miter lim="400000"/>
          </a:ln>
        </p:spPr>
      </p:pic>
      <p:pic>
        <p:nvPicPr>
          <p:cNvPr id="123" name="Image" descr="Image"/>
          <p:cNvPicPr>
            <a:picLocks noChangeAspect="1"/>
          </p:cNvPicPr>
          <p:nvPr/>
        </p:nvPicPr>
        <p:blipFill>
          <a:blip r:embed="rId5">
            <a:extLst/>
          </a:blip>
          <a:stretch>
            <a:fillRect/>
          </a:stretch>
        </p:blipFill>
        <p:spPr>
          <a:xfrm>
            <a:off x="3738144" y="1358900"/>
            <a:ext cx="16510001" cy="10998200"/>
          </a:xfrm>
          <a:prstGeom prst="rect">
            <a:avLst/>
          </a:prstGeom>
          <a:ln w="12700">
            <a:miter lim="400000"/>
          </a:ln>
          <a:effectLst>
            <a:outerShdw sx="100000" sy="100000" kx="0" ky="0" algn="b" rotWithShape="0" blurRad="0" dist="169660" dir="5400000">
              <a:srgbClr val="000000">
                <a:alpha val="88337"/>
              </a:srgbClr>
            </a:outerShdw>
          </a:effectLst>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2" presetID="2" grpId="1" fill="hold">
                                  <p:stCondLst>
                                    <p:cond delay="0"/>
                                  </p:stCondLst>
                                  <p:iterate type="el" backwards="0">
                                    <p:tmAbs val="0"/>
                                  </p:iterate>
                                  <p:childTnLst>
                                    <p:set>
                                      <p:cBhvr>
                                        <p:cTn id="6" fill="hold"/>
                                        <p:tgtEl>
                                          <p:spTgt spid="122"/>
                                        </p:tgtEl>
                                        <p:attrNameLst>
                                          <p:attrName>style.visibility</p:attrName>
                                        </p:attrNameLst>
                                      </p:cBhvr>
                                      <p:to>
                                        <p:strVal val="visible"/>
                                      </p:to>
                                    </p:set>
                                    <p:anim calcmode="lin" valueType="num">
                                      <p:cBhvr>
                                        <p:cTn id="7" dur="500" fill="hold"/>
                                        <p:tgtEl>
                                          <p:spTgt spid="122"/>
                                        </p:tgtEl>
                                        <p:attrNameLst>
                                          <p:attrName>ppt_x</p:attrName>
                                        </p:attrNameLst>
                                      </p:cBhvr>
                                      <p:tavLst>
                                        <p:tav tm="0">
                                          <p:val>
                                            <p:strVal val="1+#ppt_w/2"/>
                                          </p:val>
                                        </p:tav>
                                        <p:tav tm="100000">
                                          <p:val>
                                            <p:strVal val="#ppt_x"/>
                                          </p:val>
                                        </p:tav>
                                      </p:tavLst>
                                    </p:anim>
                                    <p:anim calcmode="lin" valueType="num">
                                      <p:cBhvr>
                                        <p:cTn id="8" dur="500" fill="hold"/>
                                        <p:tgtEl>
                                          <p:spTgt spid="12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1" presetID="2" grpId="2" fill="hold">
                                  <p:stCondLst>
                                    <p:cond delay="0"/>
                                  </p:stCondLst>
                                  <p:iterate type="el" backwards="0">
                                    <p:tmAbs val="0"/>
                                  </p:iterate>
                                  <p:childTnLst>
                                    <p:set>
                                      <p:cBhvr>
                                        <p:cTn id="12" fill="hold"/>
                                        <p:tgtEl>
                                          <p:spTgt spid="123"/>
                                        </p:tgtEl>
                                        <p:attrNameLst>
                                          <p:attrName>style.visibility</p:attrName>
                                        </p:attrNameLst>
                                      </p:cBhvr>
                                      <p:to>
                                        <p:strVal val="visible"/>
                                      </p:to>
                                    </p:set>
                                    <p:anim calcmode="lin" valueType="num">
                                      <p:cBhvr>
                                        <p:cTn id="13" dur="1500" fill="hold"/>
                                        <p:tgtEl>
                                          <p:spTgt spid="123"/>
                                        </p:tgtEl>
                                        <p:attrNameLst>
                                          <p:attrName>ppt_x</p:attrName>
                                        </p:attrNameLst>
                                      </p:cBhvr>
                                      <p:tavLst>
                                        <p:tav tm="0">
                                          <p:val>
                                            <p:strVal val="#ppt_x"/>
                                          </p:val>
                                        </p:tav>
                                        <p:tav tm="100000">
                                          <p:val>
                                            <p:strVal val="#ppt_x"/>
                                          </p:val>
                                        </p:tav>
                                      </p:tavLst>
                                    </p:anim>
                                    <p:anim calcmode="lin" valueType="num">
                                      <p:cBhvr>
                                        <p:cTn id="14" dur="1500" fill="hold"/>
                                        <p:tgtEl>
                                          <p:spTgt spid="12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22" grpId="1"/>
      <p:bldP build="whole" bldLvl="1" animBg="1" rev="0" advAuto="0" spid="123" grpId="2"/>
    </p:bldLst>
  </p:timing>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7" name="JEFFREY S. ANDERSON, MD, PHD"/>
          <p:cNvSpPr txBox="1"/>
          <p:nvPr/>
        </p:nvSpPr>
        <p:spPr>
          <a:xfrm>
            <a:off x="13000964" y="4171417"/>
            <a:ext cx="7575055" cy="1193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lnSpc>
                <a:spcPts val="8300"/>
              </a:lnSpc>
              <a:defRPr spc="0" sz="3600">
                <a:solidFill>
                  <a:srgbClr val="414042"/>
                </a:solidFill>
                <a:effectLst>
                  <a:outerShdw sx="100000" sy="100000" kx="0" ky="0" algn="b" rotWithShape="0" blurRad="38100" dist="12700" dir="5400000">
                    <a:srgbClr val="000000">
                      <a:alpha val="49803"/>
                    </a:srgbClr>
                  </a:outerShdw>
                </a:effectLst>
                <a:latin typeface="Helvetica"/>
                <a:ea typeface="Helvetica"/>
                <a:cs typeface="Helvetica"/>
                <a:sym typeface="Helvetica"/>
              </a:defRPr>
            </a:lvl1pPr>
          </a:lstStyle>
          <a:p>
            <a:pPr/>
            <a:r>
              <a:t>JEFFREY S. ANDERSON, MD, PHD</a:t>
            </a:r>
          </a:p>
        </p:txBody>
      </p:sp>
      <p:pic>
        <p:nvPicPr>
          <p:cNvPr id="128" name="Image" descr="Image"/>
          <p:cNvPicPr>
            <a:picLocks noChangeAspect="1"/>
          </p:cNvPicPr>
          <p:nvPr/>
        </p:nvPicPr>
        <p:blipFill>
          <a:blip r:embed="rId3">
            <a:extLst/>
          </a:blip>
          <a:stretch>
            <a:fillRect/>
          </a:stretch>
        </p:blipFill>
        <p:spPr>
          <a:xfrm>
            <a:off x="13350853" y="1447697"/>
            <a:ext cx="6875277" cy="1810491"/>
          </a:xfrm>
          <a:prstGeom prst="rect">
            <a:avLst/>
          </a:prstGeom>
          <a:ln w="12700">
            <a:miter lim="400000"/>
          </a:ln>
        </p:spPr>
      </p:pic>
      <p:sp>
        <p:nvSpPr>
          <p:cNvPr id="129" name="“It’s absolutely true that some brain functions occur in one or the other side of the brain. Language tends to be on the left, attention more on the right. But people don’t tend to have a stronger left- or right-sided brain network. It seems to be determined more connection by connection, ”"/>
          <p:cNvSpPr txBox="1"/>
          <p:nvPr/>
        </p:nvSpPr>
        <p:spPr>
          <a:xfrm>
            <a:off x="10778487" y="6278447"/>
            <a:ext cx="12549400" cy="4038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just" defTabSz="457200">
              <a:defRPr spc="0" sz="4200">
                <a:solidFill>
                  <a:srgbClr val="000000"/>
                </a:solidFill>
                <a:latin typeface="Oswald Regular"/>
                <a:ea typeface="Oswald Regular"/>
                <a:cs typeface="Oswald Regular"/>
                <a:sym typeface="Oswald Regular"/>
              </a:defRPr>
            </a:lvl1pPr>
          </a:lstStyle>
          <a:p>
            <a:pPr/>
            <a:r>
              <a:t>“It’s absolutely true that some brain functions occur in one or the other side of the brain. Language tends to be on the left, attention more on the right. But people don’t tend to have a stronger left- or right-sided brain network. It seems to be determined more connection by connection, ”</a:t>
            </a:r>
          </a:p>
        </p:txBody>
      </p:sp>
      <p:pic>
        <p:nvPicPr>
          <p:cNvPr id="130" name="Image" descr="Image"/>
          <p:cNvPicPr>
            <a:picLocks noChangeAspect="1"/>
          </p:cNvPicPr>
          <p:nvPr/>
        </p:nvPicPr>
        <p:blipFill>
          <a:blip r:embed="rId4">
            <a:extLst/>
          </a:blip>
          <a:stretch>
            <a:fillRect/>
          </a:stretch>
        </p:blipFill>
        <p:spPr>
          <a:xfrm>
            <a:off x="5360" y="1121807"/>
            <a:ext cx="9417767" cy="12590596"/>
          </a:xfrm>
          <a:prstGeom prst="rect">
            <a:avLst/>
          </a:prstGeom>
          <a:ln w="12700">
            <a:miter lim="400000"/>
          </a:ln>
        </p:spPr>
      </p:pic>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4" name="User EXPERIENCE…"/>
          <p:cNvSpPr/>
          <p:nvPr/>
        </p:nvSpPr>
        <p:spPr>
          <a:xfrm>
            <a:off x="3847047" y="9377463"/>
            <a:ext cx="16677206" cy="22504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lgn="ctr">
              <a:defRPr spc="502" sz="5700">
                <a:solidFill>
                  <a:srgbClr val="494949"/>
                </a:solidFill>
                <a:latin typeface="Open Sans Bold"/>
                <a:ea typeface="Open Sans Bold"/>
                <a:cs typeface="Open Sans Bold"/>
                <a:sym typeface="Open Sans Bold"/>
              </a:defRPr>
            </a:pPr>
            <a:r>
              <a:t>U</a:t>
            </a:r>
            <a:r>
              <a:rPr>
                <a:latin typeface="Open Sans Regular"/>
                <a:ea typeface="Open Sans Regular"/>
                <a:cs typeface="Open Sans Regular"/>
                <a:sym typeface="Open Sans Regular"/>
              </a:rPr>
              <a:t>ser E</a:t>
            </a:r>
            <a:r>
              <a:t>X</a:t>
            </a:r>
            <a:r>
              <a:rPr>
                <a:latin typeface="Open Sans Regular"/>
                <a:ea typeface="Open Sans Regular"/>
                <a:cs typeface="Open Sans Regular"/>
                <a:sym typeface="Open Sans Regular"/>
              </a:rPr>
              <a:t>PERIENCE</a:t>
            </a:r>
            <a:endParaRPr>
              <a:latin typeface="Open Sans Regular"/>
              <a:ea typeface="Open Sans Regular"/>
              <a:cs typeface="Open Sans Regular"/>
              <a:sym typeface="Open Sans Regular"/>
            </a:endParaRPr>
          </a:p>
          <a:p>
            <a:pPr algn="ctr">
              <a:defRPr sz="3400">
                <a:solidFill>
                  <a:srgbClr val="494949"/>
                </a:solidFill>
                <a:latin typeface="Open Sans Bold"/>
                <a:ea typeface="Open Sans Bold"/>
                <a:cs typeface="Open Sans Bold"/>
                <a:sym typeface="Open Sans Bold"/>
              </a:defRPr>
            </a:pPr>
            <a:endParaRPr>
              <a:latin typeface="Open Sans Regular"/>
              <a:ea typeface="Open Sans Regular"/>
              <a:cs typeface="Open Sans Regular"/>
              <a:sym typeface="Open Sans Regular"/>
            </a:endParaRPr>
          </a:p>
          <a:p>
            <a:pPr algn="ctr">
              <a:defRPr sz="3400">
                <a:solidFill>
                  <a:srgbClr val="494949"/>
                </a:solidFill>
                <a:latin typeface="Open Sans Bold"/>
                <a:ea typeface="Open Sans Bold"/>
                <a:cs typeface="Open Sans Bold"/>
                <a:sym typeface="Open Sans Bold"/>
              </a:defRPr>
            </a:pPr>
            <a:r>
              <a:rPr>
                <a:latin typeface="Open Sans Regular"/>
                <a:ea typeface="Open Sans Regular"/>
                <a:cs typeface="Open Sans Regular"/>
                <a:sym typeface="Open Sans Regular"/>
              </a:rPr>
              <a:t>How users PERCEIVE the use of your product and how easy it is to use</a:t>
            </a:r>
          </a:p>
        </p:txBody>
      </p:sp>
      <p:sp>
        <p:nvSpPr>
          <p:cNvPr id="135" name="WHAT IS UX?"/>
          <p:cNvSpPr/>
          <p:nvPr/>
        </p:nvSpPr>
        <p:spPr>
          <a:xfrm>
            <a:off x="5655672" y="5645150"/>
            <a:ext cx="12978667" cy="2425700"/>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lgn="ctr">
              <a:lnSpc>
                <a:spcPts val="17000"/>
              </a:lnSpc>
              <a:defRPr spc="600" sz="15000">
                <a:solidFill>
                  <a:srgbClr val="494949"/>
                </a:solidFill>
              </a:defRPr>
            </a:lvl1pPr>
          </a:lstStyle>
          <a:p>
            <a:pPr/>
            <a:r>
              <a:t>WHAT IS UX?</a:t>
            </a:r>
          </a:p>
        </p:txBody>
      </p:sp>
      <p:sp>
        <p:nvSpPr>
          <p:cNvPr id="136" name="Text"/>
          <p:cNvSpPr/>
          <p:nvPr/>
        </p:nvSpPr>
        <p:spPr>
          <a:xfrm>
            <a:off x="10919837" y="3174133"/>
            <a:ext cx="816780" cy="3351322"/>
          </a:xfrm>
          <a:prstGeom prst="rect">
            <a:avLst/>
          </a:prstGeom>
          <a:ln w="12700">
            <a:miter lim="400000"/>
          </a:ln>
        </p:spPr>
        <p:txBody>
          <a:bodyPr wrap="none" lIns="45719" rIns="45719">
            <a:spAutoFit/>
          </a:bodyPr>
          <a:lstStyle/>
          <a:p>
            <a:pPr>
              <a:defRPr spc="425" sz="17000">
                <a:solidFill>
                  <a:srgbClr val="494949"/>
                </a:solidFill>
              </a:defRPr>
            </a:pP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135"/>
                                        </p:tgtEl>
                                        <p:attrNameLst>
                                          <p:attrName>style.visibility</p:attrName>
                                        </p:attrNameLst>
                                      </p:cBhvr>
                                      <p:to>
                                        <p:strVal val="visible"/>
                                      </p:to>
                                    </p:set>
                                    <p:animEffect filter="dissolve" transition="in">
                                      <p:cBhvr>
                                        <p:cTn id="7" dur="1500"/>
                                        <p:tgtEl>
                                          <p:spTgt spid="135"/>
                                        </p:tgtEl>
                                      </p:cBhvr>
                                    </p:animEffect>
                                  </p:childTnLst>
                                </p:cTn>
                              </p:par>
                            </p:childTnLst>
                          </p:cTn>
                        </p:par>
                        <p:par>
                          <p:cTn id="8" fill="hold">
                            <p:stCondLst>
                              <p:cond delay="1500"/>
                            </p:stCondLst>
                            <p:childTnLst>
                              <p:par>
                                <p:cTn id="9" presetClass="entr" nodeType="afterEffect" presetSubtype="0" presetID="1" grpId="2" fill="hold">
                                  <p:stCondLst>
                                    <p:cond delay="0"/>
                                  </p:stCondLst>
                                  <p:iterate type="lt" backwards="0">
                                    <p:tmAbs val="100"/>
                                  </p:iterate>
                                  <p:childTnLst>
                                    <p:set>
                                      <p:cBhvr>
                                        <p:cTn id="10" fill="hold"/>
                                        <p:tgtEl>
                                          <p:spTgt spid="13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xit" nodeType="clickEffect" presetSubtype="2" presetID="2" grpId="3" fill="hold">
                                  <p:stCondLst>
                                    <p:cond delay="0"/>
                                  </p:stCondLst>
                                  <p:iterate type="lt" backwards="0">
                                    <p:tmAbs val="0"/>
                                  </p:iterate>
                                  <p:childTnLst>
                                    <p:anim calcmode="lin" valueType="num">
                                      <p:cBhvr>
                                        <p:cTn id="14" dur="500" fill="hold"/>
                                        <p:tgtEl>
                                          <p:spTgt spid="135"/>
                                        </p:tgtEl>
                                        <p:attrNameLst>
                                          <p:attrName>ppt_x</p:attrName>
                                        </p:attrNameLst>
                                      </p:cBhvr>
                                      <p:tavLst>
                                        <p:tav tm="0">
                                          <p:val>
                                            <p:strVal val="ppt_x"/>
                                          </p:val>
                                        </p:tav>
                                        <p:tav tm="100000">
                                          <p:val>
                                            <p:strVal val="1+ppt_w/2"/>
                                          </p:val>
                                        </p:tav>
                                      </p:tavLst>
                                    </p:anim>
                                    <p:anim calcmode="lin" valueType="num">
                                      <p:cBhvr>
                                        <p:cTn id="15" dur="500" fill="hold"/>
                                        <p:tgtEl>
                                          <p:spTgt spid="135"/>
                                        </p:tgtEl>
                                        <p:attrNameLst>
                                          <p:attrName>ppt_y</p:attrName>
                                        </p:attrNameLst>
                                      </p:cBhvr>
                                      <p:tavLst>
                                        <p:tav tm="0">
                                          <p:val>
                                            <p:strVal val="ppt_y"/>
                                          </p:val>
                                        </p:tav>
                                        <p:tav tm="100000">
                                          <p:val>
                                            <p:strVal val="ppt_y"/>
                                          </p:val>
                                        </p:tav>
                                      </p:tavLst>
                                    </p:anim>
                                    <p:set>
                                      <p:cBhvr>
                                        <p:cTn id="16" fill="hold">
                                          <p:stCondLst>
                                            <p:cond delay="499"/>
                                          </p:stCondLst>
                                        </p:cTn>
                                        <p:tgtEl>
                                          <p:spTgt spid="135"/>
                                        </p:tgtEl>
                                        <p:attrNameLst>
                                          <p:attrName>style.visibility</p:attrName>
                                        </p:attrNameLst>
                                      </p:cBhvr>
                                      <p:to>
                                        <p:strVal val="hidden"/>
                                      </p:to>
                                    </p:set>
                                  </p:childTnLst>
                                </p:cTn>
                              </p:par>
                            </p:childTnLst>
                          </p:cTn>
                        </p:par>
                        <p:par>
                          <p:cTn id="17" fill="hold">
                            <p:stCondLst>
                              <p:cond delay="500"/>
                            </p:stCondLst>
                            <p:childTnLst>
                              <p:par>
                                <p:cTn id="18" presetClass="exit" nodeType="afterEffect" presetSubtype="2" presetID="2" grpId="4" fill="hold">
                                  <p:stCondLst>
                                    <p:cond delay="0"/>
                                  </p:stCondLst>
                                  <p:iterate type="lt" backwards="0">
                                    <p:tmAbs val="0"/>
                                  </p:iterate>
                                  <p:childTnLst>
                                    <p:anim calcmode="lin" valueType="num">
                                      <p:cBhvr>
                                        <p:cTn id="19" dur="1000" fill="hold"/>
                                        <p:tgtEl>
                                          <p:spTgt spid="134"/>
                                        </p:tgtEl>
                                        <p:attrNameLst>
                                          <p:attrName>ppt_x</p:attrName>
                                        </p:attrNameLst>
                                      </p:cBhvr>
                                      <p:tavLst>
                                        <p:tav tm="0">
                                          <p:val>
                                            <p:strVal val="ppt_x"/>
                                          </p:val>
                                        </p:tav>
                                        <p:tav tm="100000">
                                          <p:val>
                                            <p:strVal val="1+ppt_w/2"/>
                                          </p:val>
                                        </p:tav>
                                      </p:tavLst>
                                    </p:anim>
                                    <p:anim calcmode="lin" valueType="num">
                                      <p:cBhvr>
                                        <p:cTn id="20" dur="1000" fill="hold"/>
                                        <p:tgtEl>
                                          <p:spTgt spid="134"/>
                                        </p:tgtEl>
                                        <p:attrNameLst>
                                          <p:attrName>ppt_y</p:attrName>
                                        </p:attrNameLst>
                                      </p:cBhvr>
                                      <p:tavLst>
                                        <p:tav tm="0">
                                          <p:val>
                                            <p:strVal val="ppt_y"/>
                                          </p:val>
                                        </p:tav>
                                        <p:tav tm="100000">
                                          <p:val>
                                            <p:strVal val="ppt_y"/>
                                          </p:val>
                                        </p:tav>
                                      </p:tavLst>
                                    </p:anim>
                                    <p:set>
                                      <p:cBhvr>
                                        <p:cTn id="21" fill="hold">
                                          <p:stCondLst>
                                            <p:cond delay="999"/>
                                          </p:stCondLst>
                                        </p:cTn>
                                        <p:tgtEl>
                                          <p:spTgt spid="134"/>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34" grpId="2"/>
      <p:bldP build="whole" bldLvl="1" animBg="1" rev="0" advAuto="0" spid="135" grpId="1"/>
      <p:bldP build="whole" bldLvl="1" animBg="1" rev="0" advAuto="0" spid="134" grpId="4"/>
      <p:bldP build="whole" bldLvl="1" animBg="1" rev="0" advAuto="0" spid="135" grpId="3"/>
    </p:bldLst>
  </p:timing>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0" name="User Interface…"/>
          <p:cNvSpPr/>
          <p:nvPr/>
        </p:nvSpPr>
        <p:spPr>
          <a:xfrm>
            <a:off x="6947124" y="9377463"/>
            <a:ext cx="10477052" cy="22504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lgn="ctr">
              <a:defRPr spc="502" sz="5700">
                <a:solidFill>
                  <a:srgbClr val="494949"/>
                </a:solidFill>
                <a:latin typeface="Open Sans Bold"/>
                <a:ea typeface="Open Sans Bold"/>
                <a:cs typeface="Open Sans Bold"/>
                <a:sym typeface="Open Sans Bold"/>
              </a:defRPr>
            </a:pPr>
            <a:r>
              <a:t>U</a:t>
            </a:r>
            <a:r>
              <a:rPr>
                <a:latin typeface="Open Sans Regular"/>
                <a:ea typeface="Open Sans Regular"/>
                <a:cs typeface="Open Sans Regular"/>
                <a:sym typeface="Open Sans Regular"/>
              </a:rPr>
              <a:t>ser </a:t>
            </a:r>
            <a:r>
              <a:t>I</a:t>
            </a:r>
            <a:r>
              <a:rPr>
                <a:latin typeface="Open Sans Regular"/>
                <a:ea typeface="Open Sans Regular"/>
                <a:cs typeface="Open Sans Regular"/>
                <a:sym typeface="Open Sans Regular"/>
              </a:rPr>
              <a:t>nterface</a:t>
            </a:r>
            <a:endParaRPr>
              <a:latin typeface="Open Sans Regular"/>
              <a:ea typeface="Open Sans Regular"/>
              <a:cs typeface="Open Sans Regular"/>
              <a:sym typeface="Open Sans Regular"/>
            </a:endParaRPr>
          </a:p>
          <a:p>
            <a:pPr algn="ctr">
              <a:defRPr sz="3400">
                <a:solidFill>
                  <a:srgbClr val="494949"/>
                </a:solidFill>
                <a:latin typeface="Open Sans Bold"/>
                <a:ea typeface="Open Sans Bold"/>
                <a:cs typeface="Open Sans Bold"/>
                <a:sym typeface="Open Sans Bold"/>
              </a:defRPr>
            </a:pPr>
            <a:endParaRPr>
              <a:latin typeface="Open Sans Regular"/>
              <a:ea typeface="Open Sans Regular"/>
              <a:cs typeface="Open Sans Regular"/>
              <a:sym typeface="Open Sans Regular"/>
            </a:endParaRPr>
          </a:p>
          <a:p>
            <a:pPr algn="ctr">
              <a:defRPr sz="3400">
                <a:solidFill>
                  <a:srgbClr val="494949"/>
                </a:solidFill>
                <a:latin typeface="Open Sans Bold"/>
                <a:ea typeface="Open Sans Bold"/>
                <a:cs typeface="Open Sans Bold"/>
                <a:sym typeface="Open Sans Bold"/>
              </a:defRPr>
            </a:pPr>
            <a:r>
              <a:rPr>
                <a:latin typeface="Open Sans Regular"/>
                <a:ea typeface="Open Sans Regular"/>
                <a:cs typeface="Open Sans Regular"/>
                <a:sym typeface="Open Sans Regular"/>
              </a:rPr>
              <a:t>How nice your app / site looks to your user.</a:t>
            </a:r>
          </a:p>
        </p:txBody>
      </p:sp>
      <p:sp>
        <p:nvSpPr>
          <p:cNvPr id="141" name="WHAT IS UI?"/>
          <p:cNvSpPr/>
          <p:nvPr/>
        </p:nvSpPr>
        <p:spPr>
          <a:xfrm>
            <a:off x="5655672" y="5645150"/>
            <a:ext cx="12978667" cy="2425700"/>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lgn="ctr">
              <a:lnSpc>
                <a:spcPts val="17000"/>
              </a:lnSpc>
              <a:defRPr spc="600" sz="15000">
                <a:solidFill>
                  <a:srgbClr val="494949"/>
                </a:solidFill>
              </a:defRPr>
            </a:lvl1pPr>
          </a:lstStyle>
          <a:p>
            <a:pPr/>
            <a:r>
              <a:t>WHAT IS UI?</a:t>
            </a:r>
          </a:p>
        </p:txBody>
      </p:sp>
      <p:sp>
        <p:nvSpPr>
          <p:cNvPr id="142" name="Text"/>
          <p:cNvSpPr/>
          <p:nvPr/>
        </p:nvSpPr>
        <p:spPr>
          <a:xfrm>
            <a:off x="10919837" y="3174133"/>
            <a:ext cx="816780" cy="3351322"/>
          </a:xfrm>
          <a:prstGeom prst="rect">
            <a:avLst/>
          </a:prstGeom>
          <a:ln w="12700">
            <a:miter lim="400000"/>
          </a:ln>
        </p:spPr>
        <p:txBody>
          <a:bodyPr wrap="none" lIns="45719" rIns="45719">
            <a:spAutoFit/>
          </a:bodyPr>
          <a:lstStyle/>
          <a:p>
            <a:pPr>
              <a:defRPr spc="425" sz="17000">
                <a:solidFill>
                  <a:srgbClr val="494949"/>
                </a:solidFill>
              </a:defRPr>
            </a:pP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141"/>
                                        </p:tgtEl>
                                        <p:attrNameLst>
                                          <p:attrName>style.visibility</p:attrName>
                                        </p:attrNameLst>
                                      </p:cBhvr>
                                      <p:to>
                                        <p:strVal val="visible"/>
                                      </p:to>
                                    </p:set>
                                    <p:animEffect filter="dissolve" transition="in">
                                      <p:cBhvr>
                                        <p:cTn id="7" dur="1500"/>
                                        <p:tgtEl>
                                          <p:spTgt spid="141"/>
                                        </p:tgtEl>
                                      </p:cBhvr>
                                    </p:animEffect>
                                  </p:childTnLst>
                                </p:cTn>
                              </p:par>
                            </p:childTnLst>
                          </p:cTn>
                        </p:par>
                        <p:par>
                          <p:cTn id="8" fill="hold">
                            <p:stCondLst>
                              <p:cond delay="1500"/>
                            </p:stCondLst>
                            <p:childTnLst>
                              <p:par>
                                <p:cTn id="9" presetClass="entr" nodeType="afterEffect" presetSubtype="0" presetID="1" grpId="2" fill="hold">
                                  <p:stCondLst>
                                    <p:cond delay="0"/>
                                  </p:stCondLst>
                                  <p:iterate type="lt" backwards="0">
                                    <p:tmAbs val="100"/>
                                  </p:iterate>
                                  <p:childTnLst>
                                    <p:set>
                                      <p:cBhvr>
                                        <p:cTn id="10" fill="hold"/>
                                        <p:tgtEl>
                                          <p:spTgt spid="14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xit" nodeType="clickEffect" presetSubtype="2" presetID="2" grpId="3" fill="hold">
                                  <p:stCondLst>
                                    <p:cond delay="0"/>
                                  </p:stCondLst>
                                  <p:iterate type="lt" backwards="0">
                                    <p:tmAbs val="0"/>
                                  </p:iterate>
                                  <p:childTnLst>
                                    <p:anim calcmode="lin" valueType="num">
                                      <p:cBhvr>
                                        <p:cTn id="14" dur="500" fill="hold"/>
                                        <p:tgtEl>
                                          <p:spTgt spid="141"/>
                                        </p:tgtEl>
                                        <p:attrNameLst>
                                          <p:attrName>ppt_x</p:attrName>
                                        </p:attrNameLst>
                                      </p:cBhvr>
                                      <p:tavLst>
                                        <p:tav tm="0">
                                          <p:val>
                                            <p:strVal val="ppt_x"/>
                                          </p:val>
                                        </p:tav>
                                        <p:tav tm="100000">
                                          <p:val>
                                            <p:strVal val="1+ppt_w/2"/>
                                          </p:val>
                                        </p:tav>
                                      </p:tavLst>
                                    </p:anim>
                                    <p:anim calcmode="lin" valueType="num">
                                      <p:cBhvr>
                                        <p:cTn id="15" dur="500" fill="hold"/>
                                        <p:tgtEl>
                                          <p:spTgt spid="141"/>
                                        </p:tgtEl>
                                        <p:attrNameLst>
                                          <p:attrName>ppt_y</p:attrName>
                                        </p:attrNameLst>
                                      </p:cBhvr>
                                      <p:tavLst>
                                        <p:tav tm="0">
                                          <p:val>
                                            <p:strVal val="ppt_y"/>
                                          </p:val>
                                        </p:tav>
                                        <p:tav tm="100000">
                                          <p:val>
                                            <p:strVal val="ppt_y"/>
                                          </p:val>
                                        </p:tav>
                                      </p:tavLst>
                                    </p:anim>
                                    <p:set>
                                      <p:cBhvr>
                                        <p:cTn id="16" fill="hold">
                                          <p:stCondLst>
                                            <p:cond delay="499"/>
                                          </p:stCondLst>
                                        </p:cTn>
                                        <p:tgtEl>
                                          <p:spTgt spid="141"/>
                                        </p:tgtEl>
                                        <p:attrNameLst>
                                          <p:attrName>style.visibility</p:attrName>
                                        </p:attrNameLst>
                                      </p:cBhvr>
                                      <p:to>
                                        <p:strVal val="hidden"/>
                                      </p:to>
                                    </p:set>
                                  </p:childTnLst>
                                </p:cTn>
                              </p:par>
                            </p:childTnLst>
                          </p:cTn>
                        </p:par>
                        <p:par>
                          <p:cTn id="17" fill="hold">
                            <p:stCondLst>
                              <p:cond delay="500"/>
                            </p:stCondLst>
                            <p:childTnLst>
                              <p:par>
                                <p:cTn id="18" presetClass="exit" nodeType="afterEffect" presetSubtype="2" presetID="2" grpId="4" fill="hold">
                                  <p:stCondLst>
                                    <p:cond delay="0"/>
                                  </p:stCondLst>
                                  <p:iterate type="lt" backwards="0">
                                    <p:tmAbs val="0"/>
                                  </p:iterate>
                                  <p:childTnLst>
                                    <p:anim calcmode="lin" valueType="num">
                                      <p:cBhvr>
                                        <p:cTn id="19" dur="1000" fill="hold"/>
                                        <p:tgtEl>
                                          <p:spTgt spid="140"/>
                                        </p:tgtEl>
                                        <p:attrNameLst>
                                          <p:attrName>ppt_x</p:attrName>
                                        </p:attrNameLst>
                                      </p:cBhvr>
                                      <p:tavLst>
                                        <p:tav tm="0">
                                          <p:val>
                                            <p:strVal val="ppt_x"/>
                                          </p:val>
                                        </p:tav>
                                        <p:tav tm="100000">
                                          <p:val>
                                            <p:strVal val="1+ppt_w/2"/>
                                          </p:val>
                                        </p:tav>
                                      </p:tavLst>
                                    </p:anim>
                                    <p:anim calcmode="lin" valueType="num">
                                      <p:cBhvr>
                                        <p:cTn id="20" dur="1000" fill="hold"/>
                                        <p:tgtEl>
                                          <p:spTgt spid="140"/>
                                        </p:tgtEl>
                                        <p:attrNameLst>
                                          <p:attrName>ppt_y</p:attrName>
                                        </p:attrNameLst>
                                      </p:cBhvr>
                                      <p:tavLst>
                                        <p:tav tm="0">
                                          <p:val>
                                            <p:strVal val="ppt_y"/>
                                          </p:val>
                                        </p:tav>
                                        <p:tav tm="100000">
                                          <p:val>
                                            <p:strVal val="ppt_y"/>
                                          </p:val>
                                        </p:tav>
                                      </p:tavLst>
                                    </p:anim>
                                    <p:set>
                                      <p:cBhvr>
                                        <p:cTn id="21" fill="hold">
                                          <p:stCondLst>
                                            <p:cond delay="999"/>
                                          </p:stCondLst>
                                        </p:cTn>
                                        <p:tgtEl>
                                          <p:spTgt spid="140"/>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40" grpId="2"/>
      <p:bldP build="whole" bldLvl="1" animBg="1" rev="0" advAuto="0" spid="140" grpId="4"/>
      <p:bldP build="whole" bldLvl="1" animBg="1" rev="0" advAuto="0" spid="141" grpId="1"/>
      <p:bldP build="whole" bldLvl="1" animBg="1" rev="0" advAuto="0" spid="141" grpId="3"/>
    </p:bldLst>
  </p:timing>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4" name="A situation where an object’s sensory characteristics…"/>
          <p:cNvSpPr/>
          <p:nvPr/>
        </p:nvSpPr>
        <p:spPr>
          <a:xfrm>
            <a:off x="5374073" y="9377463"/>
            <a:ext cx="13623154" cy="12598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lgn="ctr">
              <a:defRPr sz="3400">
                <a:solidFill>
                  <a:srgbClr val="494949"/>
                </a:solidFill>
                <a:latin typeface="Open Sans Bold"/>
                <a:ea typeface="Open Sans Bold"/>
                <a:cs typeface="Open Sans Bold"/>
                <a:sym typeface="Open Sans Bold"/>
              </a:defRPr>
            </a:pPr>
            <a:r>
              <a:t>A situation where an object’s sensory characteristics </a:t>
            </a:r>
          </a:p>
          <a:p>
            <a:pPr algn="ctr">
              <a:defRPr sz="3400">
                <a:solidFill>
                  <a:srgbClr val="494949"/>
                </a:solidFill>
                <a:latin typeface="Open Sans Bold"/>
                <a:ea typeface="Open Sans Bold"/>
                <a:cs typeface="Open Sans Bold"/>
                <a:sym typeface="Open Sans Bold"/>
              </a:defRPr>
            </a:pPr>
            <a:r>
              <a:t>intuitively imply its functionality and use</a:t>
            </a:r>
          </a:p>
        </p:txBody>
      </p:sp>
      <p:sp>
        <p:nvSpPr>
          <p:cNvPr id="145" name="AFFORDANCES"/>
          <p:cNvSpPr/>
          <p:nvPr/>
        </p:nvSpPr>
        <p:spPr>
          <a:xfrm>
            <a:off x="5655672" y="5645150"/>
            <a:ext cx="12978667" cy="2425700"/>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lgn="ctr">
              <a:lnSpc>
                <a:spcPts val="17000"/>
              </a:lnSpc>
              <a:defRPr spc="600" sz="15000">
                <a:solidFill>
                  <a:srgbClr val="494949"/>
                </a:solidFill>
              </a:defRPr>
            </a:lvl1pPr>
          </a:lstStyle>
          <a:p>
            <a:pPr/>
            <a:r>
              <a:t>AFFORDANCES</a:t>
            </a:r>
          </a:p>
        </p:txBody>
      </p:sp>
      <p:sp>
        <p:nvSpPr>
          <p:cNvPr id="146" name="Text"/>
          <p:cNvSpPr/>
          <p:nvPr/>
        </p:nvSpPr>
        <p:spPr>
          <a:xfrm>
            <a:off x="10919837" y="3174133"/>
            <a:ext cx="816780" cy="3351322"/>
          </a:xfrm>
          <a:prstGeom prst="rect">
            <a:avLst/>
          </a:prstGeom>
          <a:ln w="12700">
            <a:miter lim="400000"/>
          </a:ln>
        </p:spPr>
        <p:txBody>
          <a:bodyPr wrap="none" lIns="45719" rIns="45719">
            <a:spAutoFit/>
          </a:bodyPr>
          <a:lstStyle/>
          <a:p>
            <a:pPr>
              <a:defRPr spc="425" sz="17000">
                <a:solidFill>
                  <a:srgbClr val="494949"/>
                </a:solidFill>
              </a:defRPr>
            </a:pP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145"/>
                                        </p:tgtEl>
                                        <p:attrNameLst>
                                          <p:attrName>style.visibility</p:attrName>
                                        </p:attrNameLst>
                                      </p:cBhvr>
                                      <p:to>
                                        <p:strVal val="visible"/>
                                      </p:to>
                                    </p:set>
                                    <p:animEffect filter="dissolve" transition="in">
                                      <p:cBhvr>
                                        <p:cTn id="7" dur="1500"/>
                                        <p:tgtEl>
                                          <p:spTgt spid="145"/>
                                        </p:tgtEl>
                                      </p:cBhvr>
                                    </p:animEffect>
                                  </p:childTnLst>
                                </p:cTn>
                              </p:par>
                            </p:childTnLst>
                          </p:cTn>
                        </p:par>
                        <p:par>
                          <p:cTn id="8" fill="hold">
                            <p:stCondLst>
                              <p:cond delay="1500"/>
                            </p:stCondLst>
                            <p:childTnLst>
                              <p:par>
                                <p:cTn id="9" presetClass="entr" nodeType="afterEffect" presetSubtype="0" presetID="1" grpId="2" fill="hold">
                                  <p:stCondLst>
                                    <p:cond delay="0"/>
                                  </p:stCondLst>
                                  <p:iterate type="lt" backwards="0">
                                    <p:tmAbs val="100"/>
                                  </p:iterate>
                                  <p:childTnLst>
                                    <p:set>
                                      <p:cBhvr>
                                        <p:cTn id="10" fill="hold"/>
                                        <p:tgtEl>
                                          <p:spTgt spid="14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xit" nodeType="clickEffect" presetSubtype="2" presetID="2" grpId="3" fill="hold">
                                  <p:stCondLst>
                                    <p:cond delay="0"/>
                                  </p:stCondLst>
                                  <p:iterate type="lt" backwards="0">
                                    <p:tmAbs val="0"/>
                                  </p:iterate>
                                  <p:childTnLst>
                                    <p:anim calcmode="lin" valueType="num">
                                      <p:cBhvr>
                                        <p:cTn id="14" dur="500" fill="hold"/>
                                        <p:tgtEl>
                                          <p:spTgt spid="145"/>
                                        </p:tgtEl>
                                        <p:attrNameLst>
                                          <p:attrName>ppt_x</p:attrName>
                                        </p:attrNameLst>
                                      </p:cBhvr>
                                      <p:tavLst>
                                        <p:tav tm="0">
                                          <p:val>
                                            <p:strVal val="ppt_x"/>
                                          </p:val>
                                        </p:tav>
                                        <p:tav tm="100000">
                                          <p:val>
                                            <p:strVal val="1+ppt_w/2"/>
                                          </p:val>
                                        </p:tav>
                                      </p:tavLst>
                                    </p:anim>
                                    <p:anim calcmode="lin" valueType="num">
                                      <p:cBhvr>
                                        <p:cTn id="15" dur="500" fill="hold"/>
                                        <p:tgtEl>
                                          <p:spTgt spid="145"/>
                                        </p:tgtEl>
                                        <p:attrNameLst>
                                          <p:attrName>ppt_y</p:attrName>
                                        </p:attrNameLst>
                                      </p:cBhvr>
                                      <p:tavLst>
                                        <p:tav tm="0">
                                          <p:val>
                                            <p:strVal val="ppt_y"/>
                                          </p:val>
                                        </p:tav>
                                        <p:tav tm="100000">
                                          <p:val>
                                            <p:strVal val="ppt_y"/>
                                          </p:val>
                                        </p:tav>
                                      </p:tavLst>
                                    </p:anim>
                                    <p:set>
                                      <p:cBhvr>
                                        <p:cTn id="16" fill="hold">
                                          <p:stCondLst>
                                            <p:cond delay="499"/>
                                          </p:stCondLst>
                                        </p:cTn>
                                        <p:tgtEl>
                                          <p:spTgt spid="145"/>
                                        </p:tgtEl>
                                        <p:attrNameLst>
                                          <p:attrName>style.visibility</p:attrName>
                                        </p:attrNameLst>
                                      </p:cBhvr>
                                      <p:to>
                                        <p:strVal val="hidden"/>
                                      </p:to>
                                    </p:set>
                                  </p:childTnLst>
                                </p:cTn>
                              </p:par>
                            </p:childTnLst>
                          </p:cTn>
                        </p:par>
                        <p:par>
                          <p:cTn id="17" fill="hold">
                            <p:stCondLst>
                              <p:cond delay="500"/>
                            </p:stCondLst>
                            <p:childTnLst>
                              <p:par>
                                <p:cTn id="18" presetClass="exit" nodeType="afterEffect" presetSubtype="2" presetID="2" grpId="4" fill="hold">
                                  <p:stCondLst>
                                    <p:cond delay="0"/>
                                  </p:stCondLst>
                                  <p:iterate type="lt" backwards="0">
                                    <p:tmAbs val="0"/>
                                  </p:iterate>
                                  <p:childTnLst>
                                    <p:anim calcmode="lin" valueType="num">
                                      <p:cBhvr>
                                        <p:cTn id="19" dur="1000" fill="hold"/>
                                        <p:tgtEl>
                                          <p:spTgt spid="144"/>
                                        </p:tgtEl>
                                        <p:attrNameLst>
                                          <p:attrName>ppt_x</p:attrName>
                                        </p:attrNameLst>
                                      </p:cBhvr>
                                      <p:tavLst>
                                        <p:tav tm="0">
                                          <p:val>
                                            <p:strVal val="ppt_x"/>
                                          </p:val>
                                        </p:tav>
                                        <p:tav tm="100000">
                                          <p:val>
                                            <p:strVal val="1+ppt_w/2"/>
                                          </p:val>
                                        </p:tav>
                                      </p:tavLst>
                                    </p:anim>
                                    <p:anim calcmode="lin" valueType="num">
                                      <p:cBhvr>
                                        <p:cTn id="20" dur="1000" fill="hold"/>
                                        <p:tgtEl>
                                          <p:spTgt spid="144"/>
                                        </p:tgtEl>
                                        <p:attrNameLst>
                                          <p:attrName>ppt_y</p:attrName>
                                        </p:attrNameLst>
                                      </p:cBhvr>
                                      <p:tavLst>
                                        <p:tav tm="0">
                                          <p:val>
                                            <p:strVal val="ppt_y"/>
                                          </p:val>
                                        </p:tav>
                                        <p:tav tm="100000">
                                          <p:val>
                                            <p:strVal val="ppt_y"/>
                                          </p:val>
                                        </p:tav>
                                      </p:tavLst>
                                    </p:anim>
                                    <p:set>
                                      <p:cBhvr>
                                        <p:cTn id="21" fill="hold">
                                          <p:stCondLst>
                                            <p:cond delay="999"/>
                                          </p:stCondLst>
                                        </p:cTn>
                                        <p:tgtEl>
                                          <p:spTgt spid="144"/>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44" grpId="2"/>
      <p:bldP build="whole" bldLvl="1" animBg="1" rev="0" advAuto="0" spid="145" grpId="1"/>
      <p:bldP build="whole" bldLvl="1" animBg="1" rev="0" advAuto="0" spid="145" grpId="3"/>
      <p:bldP build="whole" bldLvl="1" animBg="1" rev="0" advAuto="0" spid="144" grpId="4"/>
    </p:bldLst>
  </p:timing>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0" name="Rectangle"/>
          <p:cNvSpPr/>
          <p:nvPr/>
        </p:nvSpPr>
        <p:spPr>
          <a:xfrm>
            <a:off x="-12700" y="1079500"/>
            <a:ext cx="24396700" cy="4103078"/>
          </a:xfrm>
          <a:prstGeom prst="rect">
            <a:avLst/>
          </a:prstGeom>
          <a:solidFill>
            <a:srgbClr val="14A5FF"/>
          </a:solidFill>
          <a:ln w="12700">
            <a:miter lim="400000"/>
          </a:ln>
        </p:spPr>
        <p:txBody>
          <a:bodyPr lIns="45719" rIns="45719" anchor="ctr"/>
          <a:lstStyle/>
          <a:p>
            <a:pPr algn="ctr"/>
          </a:p>
        </p:txBody>
      </p:sp>
      <p:sp>
        <p:nvSpPr>
          <p:cNvPr id="151" name="PATTERN…"/>
          <p:cNvSpPr/>
          <p:nvPr/>
        </p:nvSpPr>
        <p:spPr>
          <a:xfrm>
            <a:off x="12655574" y="1568938"/>
            <a:ext cx="10802592" cy="312420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nSpc>
                <a:spcPts val="11500"/>
              </a:lnSpc>
              <a:defRPr sz="10000"/>
            </a:pPr>
            <a:r>
              <a:t>PATTERN</a:t>
            </a:r>
          </a:p>
          <a:p>
            <a:pPr>
              <a:lnSpc>
                <a:spcPts val="11500"/>
              </a:lnSpc>
              <a:defRPr sz="10000"/>
            </a:pPr>
            <a:r>
              <a:t>AFFORDANCE</a:t>
            </a:r>
          </a:p>
        </p:txBody>
      </p:sp>
      <p:sp>
        <p:nvSpPr>
          <p:cNvPr id="152" name="People look for familiar patterns to help them navigate where they should go next"/>
          <p:cNvSpPr/>
          <p:nvPr/>
        </p:nvSpPr>
        <p:spPr>
          <a:xfrm>
            <a:off x="716391" y="2585915"/>
            <a:ext cx="14294560" cy="2124077"/>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nSpc>
                <a:spcPts val="5200"/>
              </a:lnSpc>
              <a:defRPr spc="125" sz="5000"/>
            </a:lvl1pPr>
          </a:lstStyle>
          <a:p>
            <a:pPr/>
            <a:r>
              <a:t>People look for familiar patterns to help them navigate where they should go next</a:t>
            </a:r>
          </a:p>
        </p:txBody>
      </p:sp>
      <p:pic>
        <p:nvPicPr>
          <p:cNvPr id="153" name="Form Order.gif" descr="Form Order.gif"/>
          <p:cNvPicPr>
            <a:picLocks noChangeAspect="0"/>
          </p:cNvPicPr>
          <p:nvPr/>
        </p:nvPicPr>
        <p:blipFill>
          <a:blip r:embed="rId3">
            <a:extLst/>
          </a:blip>
          <a:stretch>
            <a:fillRect/>
          </a:stretch>
        </p:blipFill>
        <p:spPr>
          <a:xfrm>
            <a:off x="1822" y="5534690"/>
            <a:ext cx="23979722" cy="8006453"/>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8" presetID="22" grpId="1" fill="hold">
                                  <p:stCondLst>
                                    <p:cond delay="0"/>
                                  </p:stCondLst>
                                  <p:iterate type="el" backwards="0">
                                    <p:tmAbs val="0"/>
                                  </p:iterate>
                                  <p:childTnLst>
                                    <p:set>
                                      <p:cBhvr>
                                        <p:cTn id="6" fill="hold"/>
                                        <p:tgtEl>
                                          <p:spTgt spid="151"/>
                                        </p:tgtEl>
                                        <p:attrNameLst>
                                          <p:attrName>style.visibility</p:attrName>
                                        </p:attrNameLst>
                                      </p:cBhvr>
                                      <p:to>
                                        <p:strVal val="visible"/>
                                      </p:to>
                                    </p:set>
                                    <p:animEffect filter="wipe(left)" transition="in">
                                      <p:cBhvr>
                                        <p:cTn id="7" dur="1000"/>
                                        <p:tgtEl>
                                          <p:spTgt spid="151"/>
                                        </p:tgtEl>
                                      </p:cBhvr>
                                    </p:animEffect>
                                  </p:childTnLst>
                                </p:cTn>
                              </p:par>
                            </p:childTnLst>
                          </p:cTn>
                        </p:par>
                        <p:par>
                          <p:cTn id="8" fill="hold">
                            <p:stCondLst>
                              <p:cond delay="1000"/>
                            </p:stCondLst>
                            <p:childTnLst>
                              <p:par>
                                <p:cTn id="9" presetClass="entr" nodeType="afterEffect" presetID="9" grpId="2" fill="hold">
                                  <p:stCondLst>
                                    <p:cond delay="0"/>
                                  </p:stCondLst>
                                  <p:iterate type="el" backwards="0">
                                    <p:tmAbs val="0"/>
                                  </p:iterate>
                                  <p:childTnLst>
                                    <p:set>
                                      <p:cBhvr>
                                        <p:cTn id="10" fill="hold"/>
                                        <p:tgtEl>
                                          <p:spTgt spid="152"/>
                                        </p:tgtEl>
                                        <p:attrNameLst>
                                          <p:attrName>style.visibility</p:attrName>
                                        </p:attrNameLst>
                                      </p:cBhvr>
                                      <p:to>
                                        <p:strVal val="visible"/>
                                      </p:to>
                                    </p:set>
                                    <p:animEffect filter="dissolve" transition="in">
                                      <p:cBhvr>
                                        <p:cTn id="11" dur="1000"/>
                                        <p:tgtEl>
                                          <p:spTgt spid="15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51" grpId="1"/>
      <p:bldP build="whole" bldLvl="1" animBg="1" rev="0" advAuto="0" spid="152" grpId="2"/>
    </p:bldLst>
  </p:timing>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7" name="Rectangle"/>
          <p:cNvSpPr/>
          <p:nvPr/>
        </p:nvSpPr>
        <p:spPr>
          <a:xfrm>
            <a:off x="-12700" y="1079500"/>
            <a:ext cx="24345900" cy="4103078"/>
          </a:xfrm>
          <a:prstGeom prst="rect">
            <a:avLst/>
          </a:prstGeom>
          <a:solidFill>
            <a:srgbClr val="14A5FF"/>
          </a:solidFill>
          <a:ln w="12700">
            <a:miter lim="400000"/>
          </a:ln>
        </p:spPr>
        <p:txBody>
          <a:bodyPr lIns="45719" rIns="45719" anchor="ctr"/>
          <a:lstStyle/>
          <a:p>
            <a:pPr algn="ctr"/>
          </a:p>
        </p:txBody>
      </p:sp>
      <p:sp>
        <p:nvSpPr>
          <p:cNvPr id="158" name="EXPLICIT…"/>
          <p:cNvSpPr/>
          <p:nvPr/>
        </p:nvSpPr>
        <p:spPr>
          <a:xfrm>
            <a:off x="628904" y="1568938"/>
            <a:ext cx="10802592" cy="312420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l">
              <a:lnSpc>
                <a:spcPts val="11500"/>
              </a:lnSpc>
              <a:defRPr sz="10000"/>
            </a:pPr>
            <a:r>
              <a:t>EXPLICIT</a:t>
            </a:r>
          </a:p>
          <a:p>
            <a:pPr algn="l">
              <a:lnSpc>
                <a:spcPts val="11500"/>
              </a:lnSpc>
              <a:defRPr sz="10000"/>
            </a:pPr>
            <a:r>
              <a:t>AFFORDANCE</a:t>
            </a:r>
          </a:p>
        </p:txBody>
      </p:sp>
      <p:sp>
        <p:nvSpPr>
          <p:cNvPr id="159" name="Actions should explicitly afford the user to know what they are supposed to do."/>
          <p:cNvSpPr/>
          <p:nvPr/>
        </p:nvSpPr>
        <p:spPr>
          <a:xfrm>
            <a:off x="10065393" y="2399200"/>
            <a:ext cx="14294559" cy="2124077"/>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nSpc>
                <a:spcPts val="5200"/>
              </a:lnSpc>
              <a:defRPr spc="125" sz="5000"/>
            </a:lvl1pPr>
          </a:lstStyle>
          <a:p>
            <a:pPr/>
            <a:r>
              <a:t>Actions should explicitly afford the user to know what they are supposed to do.</a:t>
            </a:r>
          </a:p>
        </p:txBody>
      </p:sp>
      <p:pic>
        <p:nvPicPr>
          <p:cNvPr id="160" name="Send Email.gif" descr="Send Email.gif"/>
          <p:cNvPicPr>
            <a:picLocks noChangeAspect="0"/>
          </p:cNvPicPr>
          <p:nvPr/>
        </p:nvPicPr>
        <p:blipFill>
          <a:blip r:embed="rId3">
            <a:extLst/>
          </a:blip>
          <a:stretch>
            <a:fillRect/>
          </a:stretch>
        </p:blipFill>
        <p:spPr>
          <a:xfrm>
            <a:off x="126511" y="5224680"/>
            <a:ext cx="13376041" cy="7643451"/>
          </a:xfrm>
          <a:prstGeom prst="rect">
            <a:avLst/>
          </a:prstGeom>
          <a:ln w="12700">
            <a:miter lim="400000"/>
          </a:ln>
        </p:spPr>
      </p:pic>
      <p:pic>
        <p:nvPicPr>
          <p:cNvPr id="161" name="Image" descr="Image"/>
          <p:cNvPicPr>
            <a:picLocks noChangeAspect="1"/>
          </p:cNvPicPr>
          <p:nvPr/>
        </p:nvPicPr>
        <p:blipFill>
          <a:blip r:embed="rId4">
            <a:extLst/>
          </a:blip>
          <a:stretch>
            <a:fillRect/>
          </a:stretch>
        </p:blipFill>
        <p:spPr>
          <a:xfrm>
            <a:off x="14274339" y="11469497"/>
            <a:ext cx="10060573" cy="2162273"/>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8" presetID="22" grpId="1" fill="hold">
                                  <p:stCondLst>
                                    <p:cond delay="0"/>
                                  </p:stCondLst>
                                  <p:iterate type="el" backwards="0">
                                    <p:tmAbs val="0"/>
                                  </p:iterate>
                                  <p:childTnLst>
                                    <p:set>
                                      <p:cBhvr>
                                        <p:cTn id="6" fill="hold"/>
                                        <p:tgtEl>
                                          <p:spTgt spid="158"/>
                                        </p:tgtEl>
                                        <p:attrNameLst>
                                          <p:attrName>style.visibility</p:attrName>
                                        </p:attrNameLst>
                                      </p:cBhvr>
                                      <p:to>
                                        <p:strVal val="visible"/>
                                      </p:to>
                                    </p:set>
                                    <p:animEffect filter="wipe(left)" transition="in">
                                      <p:cBhvr>
                                        <p:cTn id="7" dur="1000"/>
                                        <p:tgtEl>
                                          <p:spTgt spid="158"/>
                                        </p:tgtEl>
                                      </p:cBhvr>
                                    </p:animEffect>
                                  </p:childTnLst>
                                </p:cTn>
                              </p:par>
                            </p:childTnLst>
                          </p:cTn>
                        </p:par>
                        <p:par>
                          <p:cTn id="8" fill="hold">
                            <p:stCondLst>
                              <p:cond delay="1000"/>
                            </p:stCondLst>
                            <p:childTnLst>
                              <p:par>
                                <p:cTn id="9" presetClass="entr" nodeType="afterEffect" presetID="9" grpId="2" fill="hold">
                                  <p:stCondLst>
                                    <p:cond delay="0"/>
                                  </p:stCondLst>
                                  <p:iterate type="el" backwards="0">
                                    <p:tmAbs val="0"/>
                                  </p:iterate>
                                  <p:childTnLst>
                                    <p:set>
                                      <p:cBhvr>
                                        <p:cTn id="10" fill="hold"/>
                                        <p:tgtEl>
                                          <p:spTgt spid="159"/>
                                        </p:tgtEl>
                                        <p:attrNameLst>
                                          <p:attrName>style.visibility</p:attrName>
                                        </p:attrNameLst>
                                      </p:cBhvr>
                                      <p:to>
                                        <p:strVal val="visible"/>
                                      </p:to>
                                    </p:set>
                                    <p:animEffect filter="dissolve" transition="in">
                                      <p:cBhvr>
                                        <p:cTn id="11" dur="1000"/>
                                        <p:tgtEl>
                                          <p:spTgt spid="159"/>
                                        </p:tgtEl>
                                      </p:cBhvr>
                                    </p:animEffect>
                                  </p:childTnLst>
                                </p:cTn>
                              </p:par>
                            </p:childTnLst>
                          </p:cTn>
                        </p:par>
                        <p:par>
                          <p:cTn id="12" fill="hold">
                            <p:stCondLst>
                              <p:cond delay="2000"/>
                            </p:stCondLst>
                            <p:childTnLst>
                              <p:par>
                                <p:cTn id="13" presetClass="entr" nodeType="afterEffect" presetSubtype="16" presetID="23" grpId="3" fill="hold">
                                  <p:stCondLst>
                                    <p:cond delay="1500"/>
                                  </p:stCondLst>
                                  <p:iterate type="el" backwards="0">
                                    <p:tmAbs val="0"/>
                                  </p:iterate>
                                  <p:childTnLst>
                                    <p:set>
                                      <p:cBhvr>
                                        <p:cTn id="14" fill="hold"/>
                                        <p:tgtEl>
                                          <p:spTgt spid="161"/>
                                        </p:tgtEl>
                                        <p:attrNameLst>
                                          <p:attrName>style.visibility</p:attrName>
                                        </p:attrNameLst>
                                      </p:cBhvr>
                                      <p:to>
                                        <p:strVal val="visible"/>
                                      </p:to>
                                    </p:set>
                                    <p:anim calcmode="lin" valueType="num">
                                      <p:cBhvr>
                                        <p:cTn id="15" dur="700" fill="hold"/>
                                        <p:tgtEl>
                                          <p:spTgt spid="161"/>
                                        </p:tgtEl>
                                        <p:attrNameLst>
                                          <p:attrName>ppt_w</p:attrName>
                                        </p:attrNameLst>
                                      </p:cBhvr>
                                      <p:tavLst>
                                        <p:tav tm="0">
                                          <p:val>
                                            <p:fltVal val="0"/>
                                          </p:val>
                                        </p:tav>
                                        <p:tav tm="100000">
                                          <p:val>
                                            <p:strVal val="#ppt_w"/>
                                          </p:val>
                                        </p:tav>
                                      </p:tavLst>
                                    </p:anim>
                                    <p:anim calcmode="lin" valueType="num">
                                      <p:cBhvr>
                                        <p:cTn id="16" dur="700" fill="hold"/>
                                        <p:tgtEl>
                                          <p:spTgt spid="161"/>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61" grpId="3"/>
      <p:bldP build="whole" bldLvl="1" animBg="1" rev="0" advAuto="0" spid="158" grpId="1"/>
      <p:bldP build="whole" bldLvl="1" animBg="1" rev="0" advAuto="0" spid="159" grpId="2"/>
    </p:bldLst>
  </p:timing>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5" name="Rectangle"/>
          <p:cNvSpPr/>
          <p:nvPr/>
        </p:nvSpPr>
        <p:spPr>
          <a:xfrm>
            <a:off x="12700" y="1079500"/>
            <a:ext cx="24371300" cy="4103078"/>
          </a:xfrm>
          <a:prstGeom prst="rect">
            <a:avLst/>
          </a:prstGeom>
          <a:solidFill>
            <a:srgbClr val="14A5FF"/>
          </a:solidFill>
          <a:ln w="12700">
            <a:miter lim="400000"/>
          </a:ln>
        </p:spPr>
        <p:txBody>
          <a:bodyPr lIns="45719" rIns="45719" anchor="ctr"/>
          <a:lstStyle/>
          <a:p>
            <a:pPr algn="ctr"/>
          </a:p>
        </p:txBody>
      </p:sp>
      <p:sp>
        <p:nvSpPr>
          <p:cNvPr id="166" name="METAPHORICAL…"/>
          <p:cNvSpPr/>
          <p:nvPr/>
        </p:nvSpPr>
        <p:spPr>
          <a:xfrm>
            <a:off x="12682059" y="1822719"/>
            <a:ext cx="10802592" cy="312420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nSpc>
                <a:spcPts val="11500"/>
              </a:lnSpc>
              <a:defRPr sz="10000"/>
            </a:pPr>
            <a:r>
              <a:t>METAPHORICAL</a:t>
            </a:r>
          </a:p>
          <a:p>
            <a:pPr>
              <a:lnSpc>
                <a:spcPts val="11500"/>
              </a:lnSpc>
              <a:defRPr sz="10000"/>
            </a:pPr>
            <a:r>
              <a:t>AFFORDANCE</a:t>
            </a:r>
          </a:p>
        </p:txBody>
      </p:sp>
      <p:sp>
        <p:nvSpPr>
          <p:cNvPr id="167" name="Interfaces should imitate real life"/>
          <p:cNvSpPr/>
          <p:nvPr/>
        </p:nvSpPr>
        <p:spPr>
          <a:xfrm>
            <a:off x="557485" y="2983181"/>
            <a:ext cx="12366472" cy="803277"/>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l">
              <a:lnSpc>
                <a:spcPts val="5200"/>
              </a:lnSpc>
              <a:defRPr spc="125" sz="5000"/>
            </a:lvl1pPr>
          </a:lstStyle>
          <a:p>
            <a:pPr/>
            <a:r>
              <a:t>Interfaces should imitate real life</a:t>
            </a:r>
          </a:p>
        </p:txBody>
      </p:sp>
      <p:pic>
        <p:nvPicPr>
          <p:cNvPr id="168" name="Image" descr="Image"/>
          <p:cNvPicPr>
            <a:picLocks noChangeAspect="1"/>
          </p:cNvPicPr>
          <p:nvPr/>
        </p:nvPicPr>
        <p:blipFill>
          <a:blip r:embed="rId3">
            <a:extLst/>
          </a:blip>
          <a:stretch>
            <a:fillRect/>
          </a:stretch>
        </p:blipFill>
        <p:spPr>
          <a:xfrm>
            <a:off x="2299265" y="6514507"/>
            <a:ext cx="6083301" cy="5930901"/>
          </a:xfrm>
          <a:prstGeom prst="rect">
            <a:avLst/>
          </a:prstGeom>
          <a:ln w="12700">
            <a:miter lim="400000"/>
          </a:ln>
        </p:spPr>
      </p:pic>
      <p:sp>
        <p:nvSpPr>
          <p:cNvPr id="169" name="="/>
          <p:cNvSpPr txBox="1"/>
          <p:nvPr/>
        </p:nvSpPr>
        <p:spPr>
          <a:xfrm>
            <a:off x="8797121" y="6266857"/>
            <a:ext cx="2111351" cy="6426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pc="840" sz="33600">
                <a:solidFill>
                  <a:srgbClr val="495057"/>
                </a:solidFill>
              </a:defRPr>
            </a:lvl1pPr>
          </a:lstStyle>
          <a:p>
            <a:pPr/>
            <a:r>
              <a:t>=</a:t>
            </a:r>
          </a:p>
        </p:txBody>
      </p:sp>
      <p:sp>
        <p:nvSpPr>
          <p:cNvPr id="170" name="open email"/>
          <p:cNvSpPr txBox="1"/>
          <p:nvPr/>
        </p:nvSpPr>
        <p:spPr>
          <a:xfrm>
            <a:off x="12045774" y="7304847"/>
            <a:ext cx="12075161" cy="3873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pc="500" sz="20000">
                <a:solidFill>
                  <a:srgbClr val="495057"/>
                </a:solidFill>
              </a:defRPr>
            </a:lvl1pPr>
          </a:lstStyle>
          <a:p>
            <a:pPr/>
            <a:r>
              <a:t>open email</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8" presetID="22" grpId="1" fill="hold">
                                  <p:stCondLst>
                                    <p:cond delay="0"/>
                                  </p:stCondLst>
                                  <p:iterate type="el" backwards="0">
                                    <p:tmAbs val="0"/>
                                  </p:iterate>
                                  <p:childTnLst>
                                    <p:set>
                                      <p:cBhvr>
                                        <p:cTn id="6" fill="hold"/>
                                        <p:tgtEl>
                                          <p:spTgt spid="166"/>
                                        </p:tgtEl>
                                        <p:attrNameLst>
                                          <p:attrName>style.visibility</p:attrName>
                                        </p:attrNameLst>
                                      </p:cBhvr>
                                      <p:to>
                                        <p:strVal val="visible"/>
                                      </p:to>
                                    </p:set>
                                    <p:animEffect filter="wipe(left)" transition="in">
                                      <p:cBhvr>
                                        <p:cTn id="7" dur="1000"/>
                                        <p:tgtEl>
                                          <p:spTgt spid="166"/>
                                        </p:tgtEl>
                                      </p:cBhvr>
                                    </p:animEffect>
                                  </p:childTnLst>
                                </p:cTn>
                              </p:par>
                            </p:childTnLst>
                          </p:cTn>
                        </p:par>
                        <p:par>
                          <p:cTn id="8" fill="hold">
                            <p:stCondLst>
                              <p:cond delay="1000"/>
                            </p:stCondLst>
                            <p:childTnLst>
                              <p:par>
                                <p:cTn id="9" presetClass="entr" nodeType="afterEffect" presetID="9" grpId="2" fill="hold">
                                  <p:stCondLst>
                                    <p:cond delay="0"/>
                                  </p:stCondLst>
                                  <p:iterate type="el" backwards="0">
                                    <p:tmAbs val="0"/>
                                  </p:iterate>
                                  <p:childTnLst>
                                    <p:set>
                                      <p:cBhvr>
                                        <p:cTn id="10" fill="hold"/>
                                        <p:tgtEl>
                                          <p:spTgt spid="167"/>
                                        </p:tgtEl>
                                        <p:attrNameLst>
                                          <p:attrName>style.visibility</p:attrName>
                                        </p:attrNameLst>
                                      </p:cBhvr>
                                      <p:to>
                                        <p:strVal val="visible"/>
                                      </p:to>
                                    </p:set>
                                    <p:animEffect filter="dissolve" transition="in">
                                      <p:cBhvr>
                                        <p:cTn id="11" dur="1000"/>
                                        <p:tgtEl>
                                          <p:spTgt spid="167"/>
                                        </p:tgtEl>
                                      </p:cBhvr>
                                    </p:animEffect>
                                  </p:childTnLst>
                                </p:cTn>
                              </p:par>
                            </p:childTnLst>
                          </p:cTn>
                        </p:par>
                        <p:par>
                          <p:cTn id="12" fill="hold">
                            <p:stCondLst>
                              <p:cond delay="2000"/>
                            </p:stCondLst>
                            <p:childTnLst>
                              <p:par>
                                <p:cTn id="13" presetClass="entr" nodeType="afterEffect" presetSubtype="10" presetID="19" grpId="3" fill="hold">
                                  <p:stCondLst>
                                    <p:cond delay="0"/>
                                  </p:stCondLst>
                                  <p:iterate type="el" backwards="0">
                                    <p:tmAbs val="0"/>
                                  </p:iterate>
                                  <p:childTnLst>
                                    <p:set>
                                      <p:cBhvr>
                                        <p:cTn id="14" fill="hold"/>
                                        <p:tgtEl>
                                          <p:spTgt spid="168"/>
                                        </p:tgtEl>
                                        <p:attrNameLst>
                                          <p:attrName>style.visibility</p:attrName>
                                        </p:attrNameLst>
                                      </p:cBhvr>
                                      <p:to>
                                        <p:strVal val="visible"/>
                                      </p:to>
                                    </p:set>
                                    <p:anim calcmode="lin" valueType="num">
                                      <p:cBhvr>
                                        <p:cTn id="15" dur="1500" fill="hold"/>
                                        <p:tgtEl>
                                          <p:spTgt spid="168"/>
                                        </p:tgtEl>
                                        <p:attrNameLst>
                                          <p:attrName>ppt_w</p:attrName>
                                        </p:attrNameLst>
                                      </p:cBhvr>
                                      <p:tavLst>
                                        <p:tav tm="0" fmla="#ppt_w*sin(2.5*pi*$)">
                                          <p:val>
                                            <p:fltVal val="0"/>
                                          </p:val>
                                        </p:tav>
                                        <p:tav tm="100000">
                                          <p:val>
                                            <p:fltVal val="1"/>
                                          </p:val>
                                        </p:tav>
                                      </p:tavLst>
                                    </p:anim>
                                    <p:anim calcmode="lin" valueType="num">
                                      <p:cBhvr>
                                        <p:cTn id="16" dur="1500" fill="hold"/>
                                        <p:tgtEl>
                                          <p:spTgt spid="168"/>
                                        </p:tgtEl>
                                        <p:attrNameLst>
                                          <p:attrName>ppt_h</p:attrName>
                                        </p:attrNameLst>
                                      </p:cBhvr>
                                      <p:tavLst>
                                        <p:tav tm="0">
                                          <p:val>
                                            <p:strVal val="#ppt_h"/>
                                          </p:val>
                                        </p:tav>
                                        <p:tav tm="100000">
                                          <p:val>
                                            <p:strVal val="#ppt_h"/>
                                          </p:val>
                                        </p:tav>
                                      </p:tavLst>
                                    </p:anim>
                                  </p:childTnLst>
                                </p:cTn>
                              </p:par>
                            </p:childTnLst>
                          </p:cTn>
                        </p:par>
                        <p:par>
                          <p:cTn id="17" fill="hold">
                            <p:stCondLst>
                              <p:cond delay="3500"/>
                            </p:stCondLst>
                            <p:childTnLst>
                              <p:par>
                                <p:cTn id="18" presetClass="entr" nodeType="afterEffect" presetSubtype="8" presetID="2" grpId="4" fill="hold">
                                  <p:stCondLst>
                                    <p:cond delay="0"/>
                                  </p:stCondLst>
                                  <p:iterate type="lt" backwards="0">
                                    <p:tmAbs val="0"/>
                                  </p:iterate>
                                  <p:childTnLst>
                                    <p:set>
                                      <p:cBhvr>
                                        <p:cTn id="19" fill="hold"/>
                                        <p:tgtEl>
                                          <p:spTgt spid="169"/>
                                        </p:tgtEl>
                                        <p:attrNameLst>
                                          <p:attrName>style.visibility</p:attrName>
                                        </p:attrNameLst>
                                      </p:cBhvr>
                                      <p:to>
                                        <p:strVal val="visible"/>
                                      </p:to>
                                    </p:set>
                                    <p:anim calcmode="lin" valueType="num">
                                      <p:cBhvr>
                                        <p:cTn id="20" dur="1000" fill="hold"/>
                                        <p:tgtEl>
                                          <p:spTgt spid="169"/>
                                        </p:tgtEl>
                                        <p:attrNameLst>
                                          <p:attrName>ppt_x</p:attrName>
                                        </p:attrNameLst>
                                      </p:cBhvr>
                                      <p:tavLst>
                                        <p:tav tm="0">
                                          <p:val>
                                            <p:strVal val="0-#ppt_w/2"/>
                                          </p:val>
                                        </p:tav>
                                        <p:tav tm="100000">
                                          <p:val>
                                            <p:strVal val="#ppt_x"/>
                                          </p:val>
                                        </p:tav>
                                      </p:tavLst>
                                    </p:anim>
                                    <p:anim calcmode="lin" valueType="num">
                                      <p:cBhvr>
                                        <p:cTn id="21" dur="1000" fill="hold"/>
                                        <p:tgtEl>
                                          <p:spTgt spid="169"/>
                                        </p:tgtEl>
                                        <p:attrNameLst>
                                          <p:attrName>ppt_y</p:attrName>
                                        </p:attrNameLst>
                                      </p:cBhvr>
                                      <p:tavLst>
                                        <p:tav tm="0">
                                          <p:val>
                                            <p:strVal val="#ppt_y"/>
                                          </p:val>
                                        </p:tav>
                                        <p:tav tm="100000">
                                          <p:val>
                                            <p:strVal val="#ppt_y"/>
                                          </p:val>
                                        </p:tav>
                                      </p:tavLst>
                                    </p:anim>
                                  </p:childTnLst>
                                </p:cTn>
                              </p:par>
                            </p:childTnLst>
                          </p:cTn>
                        </p:par>
                        <p:par>
                          <p:cTn id="22" fill="hold">
                            <p:stCondLst>
                              <p:cond delay="4500"/>
                            </p:stCondLst>
                            <p:childTnLst>
                              <p:par>
                                <p:cTn id="23" presetClass="entr" nodeType="afterEffect" presetID="9" grpId="5" fill="hold">
                                  <p:stCondLst>
                                    <p:cond delay="0"/>
                                  </p:stCondLst>
                                  <p:iterate type="el" backwards="0">
                                    <p:tmAbs val="0"/>
                                  </p:iterate>
                                  <p:childTnLst>
                                    <p:set>
                                      <p:cBhvr>
                                        <p:cTn id="24" fill="hold"/>
                                        <p:tgtEl>
                                          <p:spTgt spid="170"/>
                                        </p:tgtEl>
                                        <p:attrNameLst>
                                          <p:attrName>style.visibility</p:attrName>
                                        </p:attrNameLst>
                                      </p:cBhvr>
                                      <p:to>
                                        <p:strVal val="visible"/>
                                      </p:to>
                                    </p:set>
                                    <p:animEffect filter="dissolve" transition="in">
                                      <p:cBhvr>
                                        <p:cTn id="25" dur="1000"/>
                                        <p:tgtEl>
                                          <p:spTgt spid="17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69" grpId="4"/>
      <p:bldP build="whole" bldLvl="1" animBg="1" rev="0" advAuto="0" spid="167" grpId="2"/>
      <p:bldP build="whole" bldLvl="1" animBg="1" rev="0" advAuto="0" spid="170" grpId="5"/>
      <p:bldP build="whole" bldLvl="1" animBg="1" rev="0" advAuto="0" spid="166" grpId="1"/>
      <p:bldP build="whole" bldLvl="1" animBg="1" rev="0" advAuto="0" spid="168" grpId="3"/>
    </p:bldLst>
  </p:timing>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74" name="Dish Modal 2.gif" descr="Dish Modal 2.gif"/>
          <p:cNvPicPr>
            <a:picLocks noChangeAspect="0"/>
          </p:cNvPicPr>
          <p:nvPr/>
        </p:nvPicPr>
        <p:blipFill>
          <a:blip r:embed="rId3">
            <a:extLst/>
          </a:blip>
          <a:stretch>
            <a:fillRect/>
          </a:stretch>
        </p:blipFill>
        <p:spPr>
          <a:xfrm>
            <a:off x="-278528" y="3284027"/>
            <a:ext cx="31408233" cy="10811869"/>
          </a:xfrm>
          <a:prstGeom prst="rect">
            <a:avLst/>
          </a:prstGeom>
          <a:ln w="12700">
            <a:miter lim="400000"/>
          </a:ln>
        </p:spPr>
      </p:pic>
      <p:sp>
        <p:nvSpPr>
          <p:cNvPr id="175" name="Rectangle"/>
          <p:cNvSpPr/>
          <p:nvPr/>
        </p:nvSpPr>
        <p:spPr>
          <a:xfrm>
            <a:off x="12700" y="1079500"/>
            <a:ext cx="24345900" cy="4103078"/>
          </a:xfrm>
          <a:prstGeom prst="rect">
            <a:avLst/>
          </a:prstGeom>
          <a:solidFill>
            <a:srgbClr val="14A5FF"/>
          </a:solidFill>
          <a:ln w="12700">
            <a:miter lim="400000"/>
          </a:ln>
        </p:spPr>
        <p:txBody>
          <a:bodyPr lIns="45719" rIns="45719" anchor="ctr"/>
          <a:lstStyle/>
          <a:p>
            <a:pPr algn="ctr"/>
          </a:p>
        </p:txBody>
      </p:sp>
      <p:sp>
        <p:nvSpPr>
          <p:cNvPr id="176" name="HIDDEN…"/>
          <p:cNvSpPr/>
          <p:nvPr/>
        </p:nvSpPr>
        <p:spPr>
          <a:xfrm>
            <a:off x="798165" y="1568938"/>
            <a:ext cx="10802592" cy="312420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l">
              <a:lnSpc>
                <a:spcPts val="11500"/>
              </a:lnSpc>
              <a:defRPr sz="10000"/>
            </a:pPr>
            <a:r>
              <a:t>HIDDEN</a:t>
            </a:r>
          </a:p>
          <a:p>
            <a:pPr algn="l">
              <a:lnSpc>
                <a:spcPts val="11500"/>
              </a:lnSpc>
              <a:defRPr sz="10000"/>
            </a:pPr>
            <a:r>
              <a:t>AFFORDANCE</a:t>
            </a:r>
          </a:p>
        </p:txBody>
      </p:sp>
      <p:sp>
        <p:nvSpPr>
          <p:cNvPr id="177" name="Hide complex operations or requirements from the user’s view until they need them."/>
          <p:cNvSpPr/>
          <p:nvPr/>
        </p:nvSpPr>
        <p:spPr>
          <a:xfrm>
            <a:off x="10065393" y="2399200"/>
            <a:ext cx="14294559" cy="1463677"/>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nSpc>
                <a:spcPts val="5200"/>
              </a:lnSpc>
              <a:defRPr spc="125" sz="5000"/>
            </a:lvl1pPr>
          </a:lstStyle>
          <a:p>
            <a:pPr/>
            <a:r>
              <a:t>Hide complex operations or requirements from the user’s view until they need them.</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8" presetID="22" grpId="1" fill="hold">
                                  <p:stCondLst>
                                    <p:cond delay="0"/>
                                  </p:stCondLst>
                                  <p:iterate type="el" backwards="0">
                                    <p:tmAbs val="0"/>
                                  </p:iterate>
                                  <p:childTnLst>
                                    <p:set>
                                      <p:cBhvr>
                                        <p:cTn id="6" fill="hold"/>
                                        <p:tgtEl>
                                          <p:spTgt spid="176"/>
                                        </p:tgtEl>
                                        <p:attrNameLst>
                                          <p:attrName>style.visibility</p:attrName>
                                        </p:attrNameLst>
                                      </p:cBhvr>
                                      <p:to>
                                        <p:strVal val="visible"/>
                                      </p:to>
                                    </p:set>
                                    <p:animEffect filter="wipe(left)" transition="in">
                                      <p:cBhvr>
                                        <p:cTn id="7" dur="1000"/>
                                        <p:tgtEl>
                                          <p:spTgt spid="176"/>
                                        </p:tgtEl>
                                      </p:cBhvr>
                                    </p:animEffect>
                                  </p:childTnLst>
                                </p:cTn>
                              </p:par>
                            </p:childTnLst>
                          </p:cTn>
                        </p:par>
                        <p:par>
                          <p:cTn id="8" fill="hold">
                            <p:stCondLst>
                              <p:cond delay="1000"/>
                            </p:stCondLst>
                            <p:childTnLst>
                              <p:par>
                                <p:cTn id="9" presetClass="entr" nodeType="afterEffect" presetID="9" grpId="2" fill="hold">
                                  <p:stCondLst>
                                    <p:cond delay="0"/>
                                  </p:stCondLst>
                                  <p:iterate type="el" backwards="0">
                                    <p:tmAbs val="0"/>
                                  </p:iterate>
                                  <p:childTnLst>
                                    <p:set>
                                      <p:cBhvr>
                                        <p:cTn id="10" fill="hold"/>
                                        <p:tgtEl>
                                          <p:spTgt spid="177"/>
                                        </p:tgtEl>
                                        <p:attrNameLst>
                                          <p:attrName>style.visibility</p:attrName>
                                        </p:attrNameLst>
                                      </p:cBhvr>
                                      <p:to>
                                        <p:strVal val="visible"/>
                                      </p:to>
                                    </p:set>
                                    <p:animEffect filter="dissolve" transition="in">
                                      <p:cBhvr>
                                        <p:cTn id="11" dur="1000"/>
                                        <p:tgtEl>
                                          <p:spTgt spid="17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77" grpId="2"/>
      <p:bldP build="whole" bldLvl="1" animBg="1" rev="0" advAuto="0" spid="176" grpId="1"/>
    </p:bldLst>
  </p:timing>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1" name="Rectangle"/>
          <p:cNvSpPr/>
          <p:nvPr/>
        </p:nvSpPr>
        <p:spPr>
          <a:xfrm>
            <a:off x="6350" y="1082937"/>
            <a:ext cx="24384000" cy="4103078"/>
          </a:xfrm>
          <a:prstGeom prst="rect">
            <a:avLst/>
          </a:prstGeom>
          <a:solidFill>
            <a:srgbClr val="14A5FF"/>
          </a:solidFill>
          <a:ln w="12700">
            <a:miter lim="400000"/>
          </a:ln>
        </p:spPr>
        <p:txBody>
          <a:bodyPr lIns="45719" rIns="45719" anchor="ctr"/>
          <a:lstStyle/>
          <a:p>
            <a:pPr algn="ctr"/>
          </a:p>
        </p:txBody>
      </p:sp>
      <p:sp>
        <p:nvSpPr>
          <p:cNvPr id="182" name="NEGATIVE…"/>
          <p:cNvSpPr/>
          <p:nvPr/>
        </p:nvSpPr>
        <p:spPr>
          <a:xfrm>
            <a:off x="12496668" y="1716782"/>
            <a:ext cx="10802592" cy="312420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nSpc>
                <a:spcPts val="11500"/>
              </a:lnSpc>
              <a:defRPr sz="10000"/>
            </a:pPr>
            <a:r>
              <a:t>NEGATIVE</a:t>
            </a:r>
          </a:p>
          <a:p>
            <a:pPr>
              <a:lnSpc>
                <a:spcPts val="11500"/>
              </a:lnSpc>
              <a:defRPr sz="10000"/>
            </a:pPr>
            <a:r>
              <a:t>AFFORDANCE</a:t>
            </a:r>
          </a:p>
        </p:txBody>
      </p:sp>
      <p:sp>
        <p:nvSpPr>
          <p:cNvPr id="183" name="Text"/>
          <p:cNvSpPr/>
          <p:nvPr/>
        </p:nvSpPr>
        <p:spPr>
          <a:xfrm>
            <a:off x="481867" y="5470141"/>
            <a:ext cx="23432966" cy="1984069"/>
          </a:xfrm>
          <a:prstGeom prst="rect">
            <a:avLst/>
          </a:prstGeom>
          <a:ln w="12700">
            <a:miter lim="400000"/>
          </a:ln>
        </p:spPr>
        <p:txBody>
          <a:bodyPr lIns="45719" rIns="45719">
            <a:spAutoFit/>
          </a:bodyPr>
          <a:lstStyle/>
          <a:p>
            <a:pPr>
              <a:lnSpc>
                <a:spcPts val="4200"/>
              </a:lnSpc>
              <a:defRPr spc="97" sz="3900">
                <a:solidFill>
                  <a:srgbClr val="494949"/>
                </a:solidFill>
                <a:latin typeface="Open Sans Bold"/>
                <a:ea typeface="Open Sans Bold"/>
                <a:cs typeface="Open Sans Bold"/>
                <a:sym typeface="Open Sans Bold"/>
              </a:defRPr>
            </a:pPr>
          </a:p>
        </p:txBody>
      </p:sp>
      <p:sp>
        <p:nvSpPr>
          <p:cNvPr id="184" name="A way of indicating to a user that an action cannot be taken.…"/>
          <p:cNvSpPr/>
          <p:nvPr/>
        </p:nvSpPr>
        <p:spPr>
          <a:xfrm>
            <a:off x="689907" y="2547044"/>
            <a:ext cx="14294559" cy="2784477"/>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nSpc>
                <a:spcPts val="5200"/>
              </a:lnSpc>
              <a:defRPr spc="125" sz="5000"/>
            </a:pPr>
            <a:r>
              <a:t>A way of indicating to a user that an action cannot be taken. </a:t>
            </a:r>
          </a:p>
          <a:p>
            <a:pPr>
              <a:lnSpc>
                <a:spcPts val="5200"/>
              </a:lnSpc>
              <a:defRPr spc="125" sz="5000"/>
            </a:pPr>
            <a:r>
              <a:t>An example is a disabled button</a:t>
            </a:r>
          </a:p>
        </p:txBody>
      </p:sp>
      <p:pic>
        <p:nvPicPr>
          <p:cNvPr id="185" name="Button Clicks.gif" descr="Button Clicks.gif"/>
          <p:cNvPicPr>
            <a:picLocks noChangeAspect="0"/>
          </p:cNvPicPr>
          <p:nvPr/>
        </p:nvPicPr>
        <p:blipFill>
          <a:blip r:embed="rId3">
            <a:extLst/>
          </a:blip>
          <a:stretch>
            <a:fillRect/>
          </a:stretch>
        </p:blipFill>
        <p:spPr>
          <a:xfrm>
            <a:off x="5231654" y="6394818"/>
            <a:ext cx="13907992" cy="4777555"/>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8" presetID="22" grpId="1" fill="hold">
                                  <p:stCondLst>
                                    <p:cond delay="0"/>
                                  </p:stCondLst>
                                  <p:iterate type="el" backwards="0">
                                    <p:tmAbs val="0"/>
                                  </p:iterate>
                                  <p:childTnLst>
                                    <p:set>
                                      <p:cBhvr>
                                        <p:cTn id="6" fill="hold"/>
                                        <p:tgtEl>
                                          <p:spTgt spid="182"/>
                                        </p:tgtEl>
                                        <p:attrNameLst>
                                          <p:attrName>style.visibility</p:attrName>
                                        </p:attrNameLst>
                                      </p:cBhvr>
                                      <p:to>
                                        <p:strVal val="visible"/>
                                      </p:to>
                                    </p:set>
                                    <p:animEffect filter="wipe(left)" transition="in">
                                      <p:cBhvr>
                                        <p:cTn id="7" dur="1000"/>
                                        <p:tgtEl>
                                          <p:spTgt spid="18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82" grpId="1"/>
    </p:bldLst>
  </p:timing>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2" name="Shape"/>
          <p:cNvSpPr/>
          <p:nvPr/>
        </p:nvSpPr>
        <p:spPr>
          <a:xfrm flipH="1" rot="10800000">
            <a:off x="15586" y="-1"/>
            <a:ext cx="14483373" cy="137160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0" y="0"/>
                </a:lnTo>
                <a:lnTo>
                  <a:pt x="9296" y="0"/>
                </a:lnTo>
                <a:lnTo>
                  <a:pt x="21600" y="21600"/>
                </a:lnTo>
                <a:lnTo>
                  <a:pt x="0" y="21600"/>
                </a:lnTo>
                <a:close/>
              </a:path>
            </a:pathLst>
          </a:custGeom>
          <a:solidFill>
            <a:srgbClr val="14A5FF"/>
          </a:solidFill>
          <a:ln w="12700">
            <a:miter lim="400000"/>
          </a:ln>
        </p:spPr>
        <p:txBody>
          <a:bodyPr lIns="45719" rIns="45719" anchor="ctr"/>
          <a:lstStyle/>
          <a:p>
            <a:pPr algn="ctr"/>
          </a:p>
        </p:txBody>
      </p:sp>
      <p:sp>
        <p:nvSpPr>
          <p:cNvPr id="63" name="About Me:…"/>
          <p:cNvSpPr/>
          <p:nvPr/>
        </p:nvSpPr>
        <p:spPr>
          <a:xfrm>
            <a:off x="1301479" y="1543858"/>
            <a:ext cx="6742685" cy="39141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r>
              <a:t>About Me:</a:t>
            </a:r>
          </a:p>
          <a:p>
            <a:pPr>
              <a:defRPr spc="207" sz="8300"/>
            </a:pPr>
            <a:r>
              <a:t>Work &amp; School</a:t>
            </a:r>
          </a:p>
        </p:txBody>
      </p:sp>
      <p:sp>
        <p:nvSpPr>
          <p:cNvPr id="64" name="I started designing by accident in 2013"/>
          <p:cNvSpPr txBox="1"/>
          <p:nvPr/>
        </p:nvSpPr>
        <p:spPr>
          <a:xfrm>
            <a:off x="10855986" y="6791695"/>
            <a:ext cx="10598151" cy="1041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marL="914400" indent="-914400" algn="l">
              <a:buSzPct val="60000"/>
              <a:buBlip>
                <a:blip r:embed="rId3"/>
              </a:buBlip>
              <a:defRPr spc="0" sz="5000">
                <a:solidFill>
                  <a:srgbClr val="5E5E5E"/>
                </a:solidFill>
                <a:latin typeface="Oswald Medium"/>
                <a:ea typeface="Oswald Medium"/>
                <a:cs typeface="Oswald Medium"/>
                <a:sym typeface="Oswald Medium"/>
              </a:defRPr>
            </a:lvl1pPr>
          </a:lstStyle>
          <a:p>
            <a:pPr/>
            <a:r>
              <a:t>I started designing by accident in 2013</a:t>
            </a:r>
          </a:p>
        </p:txBody>
      </p:sp>
      <p:sp>
        <p:nvSpPr>
          <p:cNvPr id="65" name="Grew up in Green. Graduated in 2006"/>
          <p:cNvSpPr txBox="1"/>
          <p:nvPr/>
        </p:nvSpPr>
        <p:spPr>
          <a:xfrm>
            <a:off x="12870970" y="2980228"/>
            <a:ext cx="10166351" cy="1041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marL="914400" indent="-914400" algn="l">
              <a:buSzPct val="60000"/>
              <a:buBlip>
                <a:blip r:embed="rId3"/>
              </a:buBlip>
              <a:defRPr spc="0" sz="5000">
                <a:solidFill>
                  <a:srgbClr val="5E5E5E"/>
                </a:solidFill>
                <a:latin typeface="Oswald Medium"/>
                <a:ea typeface="Oswald Medium"/>
                <a:cs typeface="Oswald Medium"/>
                <a:sym typeface="Oswald Medium"/>
              </a:defRPr>
            </a:lvl1pPr>
          </a:lstStyle>
          <a:p>
            <a:pPr/>
            <a:r>
              <a:t>Grew up in Green. Graduated in 2006</a:t>
            </a:r>
          </a:p>
        </p:txBody>
      </p:sp>
      <p:sp>
        <p:nvSpPr>
          <p:cNvPr id="66" name="Bachelor in Liberal Arts from Malone in 2010"/>
          <p:cNvSpPr txBox="1"/>
          <p:nvPr/>
        </p:nvSpPr>
        <p:spPr>
          <a:xfrm>
            <a:off x="11843541" y="4815004"/>
            <a:ext cx="12246611" cy="1041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marL="914400" indent="-914400" algn="l">
              <a:buSzPct val="60000"/>
              <a:buBlip>
                <a:blip r:embed="rId3"/>
              </a:buBlip>
              <a:defRPr spc="0" sz="5000">
                <a:solidFill>
                  <a:srgbClr val="5E5E5E"/>
                </a:solidFill>
                <a:latin typeface="Oswald Medium"/>
                <a:ea typeface="Oswald Medium"/>
                <a:cs typeface="Oswald Medium"/>
                <a:sym typeface="Oswald Medium"/>
              </a:defRPr>
            </a:pPr>
            <a:r>
              <a:t>Bachelor in </a:t>
            </a:r>
            <a:r>
              <a:rPr strike="sngStrike">
                <a:latin typeface="+mj-lt"/>
                <a:ea typeface="+mj-ea"/>
                <a:cs typeface="+mj-cs"/>
                <a:sym typeface="Oswald Bold"/>
              </a:rPr>
              <a:t>Liberal Arts</a:t>
            </a:r>
            <a:r>
              <a:t> from Malone in 2010</a:t>
            </a:r>
          </a:p>
        </p:txBody>
      </p:sp>
      <p:sp>
        <p:nvSpPr>
          <p:cNvPr id="67" name="I don’t know what I am Going to Do With My Life™️"/>
          <p:cNvSpPr txBox="1"/>
          <p:nvPr/>
        </p:nvSpPr>
        <p:spPr>
          <a:xfrm>
            <a:off x="14826324" y="5641074"/>
            <a:ext cx="9237727" cy="84984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pc="0" sz="3900">
                <a:solidFill>
                  <a:schemeClr val="accent5">
                    <a:hueOff val="-82419"/>
                    <a:satOff val="-9513"/>
                    <a:lumOff val="-16343"/>
                  </a:schemeClr>
                </a:solidFill>
                <a:latin typeface="Oswald Regular"/>
                <a:ea typeface="Oswald Regular"/>
                <a:cs typeface="Oswald Regular"/>
                <a:sym typeface="Oswald Regular"/>
              </a:defRPr>
            </a:lvl1pPr>
          </a:lstStyle>
          <a:p>
            <a:pPr/>
            <a:r>
              <a:t>I don’t know what I am Going to Do With My Life™️</a:t>
            </a:r>
          </a:p>
        </p:txBody>
      </p:sp>
      <p:sp>
        <p:nvSpPr>
          <p:cNvPr id="68" name="Attended The Software Guild in 2017. C# track."/>
          <p:cNvSpPr txBox="1"/>
          <p:nvPr/>
        </p:nvSpPr>
        <p:spPr>
          <a:xfrm>
            <a:off x="9933965" y="8684628"/>
            <a:ext cx="12518391" cy="1041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marL="914400" indent="-914400" algn="l">
              <a:buSzPct val="60000"/>
              <a:buBlip>
                <a:blip r:embed="rId3"/>
              </a:buBlip>
              <a:defRPr spc="0" sz="5000">
                <a:solidFill>
                  <a:srgbClr val="5E5E5E"/>
                </a:solidFill>
                <a:latin typeface="Oswald Medium"/>
                <a:ea typeface="Oswald Medium"/>
                <a:cs typeface="Oswald Medium"/>
                <a:sym typeface="Oswald Medium"/>
              </a:defRPr>
            </a:lvl1pPr>
          </a:lstStyle>
          <a:p>
            <a:pPr/>
            <a:r>
              <a:t>Attended The Software Guild in 2017. C# track.</a:t>
            </a:r>
          </a:p>
        </p:txBody>
      </p:sp>
      <p:sp>
        <p:nvSpPr>
          <p:cNvPr id="69" name="I work as a Software Developer at AVI Foodsystems"/>
          <p:cNvSpPr txBox="1"/>
          <p:nvPr/>
        </p:nvSpPr>
        <p:spPr>
          <a:xfrm>
            <a:off x="8819451" y="10724820"/>
            <a:ext cx="13507086" cy="1041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marL="914400" indent="-914400" algn="l">
              <a:buSzPct val="60000"/>
              <a:buBlip>
                <a:blip r:embed="rId3"/>
              </a:buBlip>
              <a:defRPr spc="0" sz="5000">
                <a:solidFill>
                  <a:srgbClr val="5E5E5E"/>
                </a:solidFill>
                <a:latin typeface="Oswald Medium"/>
                <a:ea typeface="Oswald Medium"/>
                <a:cs typeface="Oswald Medium"/>
                <a:sym typeface="Oswald Medium"/>
              </a:defRPr>
            </a:lvl1pPr>
          </a:lstStyle>
          <a:p>
            <a:pPr/>
            <a:r>
              <a:t>I work as a Software Developer at AVI Foodsystems</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6" presetID="23" grpId="1" fill="hold">
                                  <p:stCondLst>
                                    <p:cond delay="0"/>
                                  </p:stCondLst>
                                  <p:iterate type="el" backwards="0">
                                    <p:tmAbs val="0"/>
                                  </p:iterate>
                                  <p:childTnLst>
                                    <p:set>
                                      <p:cBhvr>
                                        <p:cTn id="6" fill="hold"/>
                                        <p:tgtEl>
                                          <p:spTgt spid="65"/>
                                        </p:tgtEl>
                                        <p:attrNameLst>
                                          <p:attrName>style.visibility</p:attrName>
                                        </p:attrNameLst>
                                      </p:cBhvr>
                                      <p:to>
                                        <p:strVal val="visible"/>
                                      </p:to>
                                    </p:set>
                                    <p:anim calcmode="lin" valueType="num">
                                      <p:cBhvr>
                                        <p:cTn id="7" dur="1500" fill="hold"/>
                                        <p:tgtEl>
                                          <p:spTgt spid="65"/>
                                        </p:tgtEl>
                                        <p:attrNameLst>
                                          <p:attrName>ppt_w</p:attrName>
                                        </p:attrNameLst>
                                      </p:cBhvr>
                                      <p:tavLst>
                                        <p:tav tm="0">
                                          <p:val>
                                            <p:fltVal val="0"/>
                                          </p:val>
                                        </p:tav>
                                        <p:tav tm="100000">
                                          <p:val>
                                            <p:strVal val="#ppt_w"/>
                                          </p:val>
                                        </p:tav>
                                      </p:tavLst>
                                    </p:anim>
                                    <p:anim calcmode="lin" valueType="num">
                                      <p:cBhvr>
                                        <p:cTn id="8" dur="1500" fill="hold"/>
                                        <p:tgtEl>
                                          <p:spTgt spid="65"/>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16" presetID="23" grpId="2" fill="hold">
                                  <p:stCondLst>
                                    <p:cond delay="0"/>
                                  </p:stCondLst>
                                  <p:iterate type="el" backwards="0">
                                    <p:tmAbs val="0"/>
                                  </p:iterate>
                                  <p:childTnLst>
                                    <p:set>
                                      <p:cBhvr>
                                        <p:cTn id="12" fill="hold"/>
                                        <p:tgtEl>
                                          <p:spTgt spid="66"/>
                                        </p:tgtEl>
                                        <p:attrNameLst>
                                          <p:attrName>style.visibility</p:attrName>
                                        </p:attrNameLst>
                                      </p:cBhvr>
                                      <p:to>
                                        <p:strVal val="visible"/>
                                      </p:to>
                                    </p:set>
                                    <p:anim calcmode="lin" valueType="num">
                                      <p:cBhvr>
                                        <p:cTn id="13" dur="2500" fill="hold"/>
                                        <p:tgtEl>
                                          <p:spTgt spid="66"/>
                                        </p:tgtEl>
                                        <p:attrNameLst>
                                          <p:attrName>ppt_w</p:attrName>
                                        </p:attrNameLst>
                                      </p:cBhvr>
                                      <p:tavLst>
                                        <p:tav tm="0">
                                          <p:val>
                                            <p:fltVal val="0"/>
                                          </p:val>
                                        </p:tav>
                                        <p:tav tm="100000">
                                          <p:val>
                                            <p:strVal val="#ppt_w"/>
                                          </p:val>
                                        </p:tav>
                                      </p:tavLst>
                                    </p:anim>
                                    <p:anim calcmode="lin" valueType="num">
                                      <p:cBhvr>
                                        <p:cTn id="14" dur="2500" fill="hold"/>
                                        <p:tgtEl>
                                          <p:spTgt spid="66"/>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16" presetID="23" grpId="3" fill="hold">
                                  <p:stCondLst>
                                    <p:cond delay="0"/>
                                  </p:stCondLst>
                                  <p:iterate type="el" backwards="0">
                                    <p:tmAbs val="0"/>
                                  </p:iterate>
                                  <p:childTnLst>
                                    <p:set>
                                      <p:cBhvr>
                                        <p:cTn id="18" fill="hold"/>
                                        <p:tgtEl>
                                          <p:spTgt spid="67"/>
                                        </p:tgtEl>
                                        <p:attrNameLst>
                                          <p:attrName>style.visibility</p:attrName>
                                        </p:attrNameLst>
                                      </p:cBhvr>
                                      <p:to>
                                        <p:strVal val="visible"/>
                                      </p:to>
                                    </p:set>
                                    <p:anim calcmode="lin" valueType="num">
                                      <p:cBhvr>
                                        <p:cTn id="19" dur="2500" fill="hold"/>
                                        <p:tgtEl>
                                          <p:spTgt spid="67"/>
                                        </p:tgtEl>
                                        <p:attrNameLst>
                                          <p:attrName>ppt_w</p:attrName>
                                        </p:attrNameLst>
                                      </p:cBhvr>
                                      <p:tavLst>
                                        <p:tav tm="0">
                                          <p:val>
                                            <p:fltVal val="0"/>
                                          </p:val>
                                        </p:tav>
                                        <p:tav tm="100000">
                                          <p:val>
                                            <p:strVal val="#ppt_w"/>
                                          </p:val>
                                        </p:tav>
                                      </p:tavLst>
                                    </p:anim>
                                    <p:anim calcmode="lin" valueType="num">
                                      <p:cBhvr>
                                        <p:cTn id="20" dur="2500" fill="hold"/>
                                        <p:tgtEl>
                                          <p:spTgt spid="67"/>
                                        </p:tgtEl>
                                        <p:attrNameLst>
                                          <p:attrName>ppt_h</p:attrName>
                                        </p:attrNameLst>
                                      </p:cBhvr>
                                      <p:tavLst>
                                        <p:tav tm="0">
                                          <p:val>
                                            <p:fltVal val="0"/>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16" presetID="23" grpId="4" fill="hold">
                                  <p:stCondLst>
                                    <p:cond delay="0"/>
                                  </p:stCondLst>
                                  <p:iterate type="el" backwards="0">
                                    <p:tmAbs val="0"/>
                                  </p:iterate>
                                  <p:childTnLst>
                                    <p:set>
                                      <p:cBhvr>
                                        <p:cTn id="24" fill="hold"/>
                                        <p:tgtEl>
                                          <p:spTgt spid="64"/>
                                        </p:tgtEl>
                                        <p:attrNameLst>
                                          <p:attrName>style.visibility</p:attrName>
                                        </p:attrNameLst>
                                      </p:cBhvr>
                                      <p:to>
                                        <p:strVal val="visible"/>
                                      </p:to>
                                    </p:set>
                                    <p:anim calcmode="lin" valueType="num">
                                      <p:cBhvr>
                                        <p:cTn id="25" dur="2500" fill="hold"/>
                                        <p:tgtEl>
                                          <p:spTgt spid="64"/>
                                        </p:tgtEl>
                                        <p:attrNameLst>
                                          <p:attrName>ppt_w</p:attrName>
                                        </p:attrNameLst>
                                      </p:cBhvr>
                                      <p:tavLst>
                                        <p:tav tm="0">
                                          <p:val>
                                            <p:fltVal val="0"/>
                                          </p:val>
                                        </p:tav>
                                        <p:tav tm="100000">
                                          <p:val>
                                            <p:strVal val="#ppt_w"/>
                                          </p:val>
                                        </p:tav>
                                      </p:tavLst>
                                    </p:anim>
                                    <p:anim calcmode="lin" valueType="num">
                                      <p:cBhvr>
                                        <p:cTn id="26" dur="2500" fill="hold"/>
                                        <p:tgtEl>
                                          <p:spTgt spid="64"/>
                                        </p:tgtEl>
                                        <p:attrNameLst>
                                          <p:attrName>ppt_h</p:attrName>
                                        </p:attrNameLst>
                                      </p:cBhvr>
                                      <p:tavLst>
                                        <p:tav tm="0">
                                          <p:val>
                                            <p:fltVal val="0"/>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Class="entr" nodeType="clickEffect" presetSubtype="16" presetID="23" grpId="5" fill="hold">
                                  <p:stCondLst>
                                    <p:cond delay="0"/>
                                  </p:stCondLst>
                                  <p:iterate type="el" backwards="0">
                                    <p:tmAbs val="0"/>
                                  </p:iterate>
                                  <p:childTnLst>
                                    <p:set>
                                      <p:cBhvr>
                                        <p:cTn id="30" fill="hold"/>
                                        <p:tgtEl>
                                          <p:spTgt spid="68"/>
                                        </p:tgtEl>
                                        <p:attrNameLst>
                                          <p:attrName>style.visibility</p:attrName>
                                        </p:attrNameLst>
                                      </p:cBhvr>
                                      <p:to>
                                        <p:strVal val="visible"/>
                                      </p:to>
                                    </p:set>
                                    <p:anim calcmode="lin" valueType="num">
                                      <p:cBhvr>
                                        <p:cTn id="31" dur="2500" fill="hold"/>
                                        <p:tgtEl>
                                          <p:spTgt spid="68"/>
                                        </p:tgtEl>
                                        <p:attrNameLst>
                                          <p:attrName>ppt_w</p:attrName>
                                        </p:attrNameLst>
                                      </p:cBhvr>
                                      <p:tavLst>
                                        <p:tav tm="0">
                                          <p:val>
                                            <p:fltVal val="0"/>
                                          </p:val>
                                        </p:tav>
                                        <p:tav tm="100000">
                                          <p:val>
                                            <p:strVal val="#ppt_w"/>
                                          </p:val>
                                        </p:tav>
                                      </p:tavLst>
                                    </p:anim>
                                    <p:anim calcmode="lin" valueType="num">
                                      <p:cBhvr>
                                        <p:cTn id="32" dur="2500" fill="hold"/>
                                        <p:tgtEl>
                                          <p:spTgt spid="68"/>
                                        </p:tgtEl>
                                        <p:attrNameLst>
                                          <p:attrName>ppt_h</p:attrName>
                                        </p:attrNameLst>
                                      </p:cBhvr>
                                      <p:tavLst>
                                        <p:tav tm="0">
                                          <p:val>
                                            <p:fltVal val="0"/>
                                          </p:val>
                                        </p:tav>
                                        <p:tav tm="100000">
                                          <p:val>
                                            <p:strVal val="#ppt_h"/>
                                          </p:val>
                                        </p:tav>
                                      </p:tavLst>
                                    </p:anim>
                                  </p:childTnLst>
                                </p:cTn>
                              </p:par>
                            </p:childTnLst>
                          </p:cTn>
                        </p:par>
                      </p:childTnLst>
                    </p:cTn>
                  </p:par>
                  <p:par>
                    <p:cTn id="33" fill="hold">
                      <p:stCondLst>
                        <p:cond delay="indefinite"/>
                      </p:stCondLst>
                      <p:childTnLst>
                        <p:par>
                          <p:cTn id="34" fill="hold">
                            <p:stCondLst>
                              <p:cond delay="0"/>
                            </p:stCondLst>
                            <p:childTnLst>
                              <p:par>
                                <p:cTn id="35" presetClass="entr" nodeType="clickEffect" presetSubtype="16" presetID="23" grpId="6" fill="hold">
                                  <p:stCondLst>
                                    <p:cond delay="0"/>
                                  </p:stCondLst>
                                  <p:iterate type="el" backwards="0">
                                    <p:tmAbs val="0"/>
                                  </p:iterate>
                                  <p:childTnLst>
                                    <p:set>
                                      <p:cBhvr>
                                        <p:cTn id="36" fill="hold"/>
                                        <p:tgtEl>
                                          <p:spTgt spid="69"/>
                                        </p:tgtEl>
                                        <p:attrNameLst>
                                          <p:attrName>style.visibility</p:attrName>
                                        </p:attrNameLst>
                                      </p:cBhvr>
                                      <p:to>
                                        <p:strVal val="visible"/>
                                      </p:to>
                                    </p:set>
                                    <p:anim calcmode="lin" valueType="num">
                                      <p:cBhvr>
                                        <p:cTn id="37" dur="2500" fill="hold"/>
                                        <p:tgtEl>
                                          <p:spTgt spid="69"/>
                                        </p:tgtEl>
                                        <p:attrNameLst>
                                          <p:attrName>ppt_w</p:attrName>
                                        </p:attrNameLst>
                                      </p:cBhvr>
                                      <p:tavLst>
                                        <p:tav tm="0">
                                          <p:val>
                                            <p:fltVal val="0"/>
                                          </p:val>
                                        </p:tav>
                                        <p:tav tm="100000">
                                          <p:val>
                                            <p:strVal val="#ppt_w"/>
                                          </p:val>
                                        </p:tav>
                                      </p:tavLst>
                                    </p:anim>
                                    <p:anim calcmode="lin" valueType="num">
                                      <p:cBhvr>
                                        <p:cTn id="38" dur="2500" fill="hold"/>
                                        <p:tgtEl>
                                          <p:spTgt spid="6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66" grpId="2"/>
      <p:bldP build="whole" bldLvl="1" animBg="1" rev="0" advAuto="0" spid="65" grpId="1"/>
      <p:bldP build="whole" bldLvl="1" animBg="1" rev="0" advAuto="0" spid="69" grpId="6"/>
      <p:bldP build="whole" bldLvl="1" animBg="1" rev="0" advAuto="0" spid="67" grpId="3"/>
      <p:bldP build="whole" bldLvl="1" animBg="1" rev="0" advAuto="0" spid="64" grpId="4"/>
      <p:bldP build="whole" bldLvl="1" animBg="1" rev="0" advAuto="0" spid="68" grpId="5"/>
    </p:bldLst>
  </p:timing>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9" name="Rectangle"/>
          <p:cNvSpPr/>
          <p:nvPr/>
        </p:nvSpPr>
        <p:spPr>
          <a:xfrm>
            <a:off x="12700" y="1041400"/>
            <a:ext cx="24421252" cy="4103078"/>
          </a:xfrm>
          <a:prstGeom prst="rect">
            <a:avLst/>
          </a:prstGeom>
          <a:solidFill>
            <a:srgbClr val="14A5FF"/>
          </a:solidFill>
          <a:ln w="12700">
            <a:miter lim="400000"/>
          </a:ln>
        </p:spPr>
        <p:txBody>
          <a:bodyPr lIns="45719" rIns="45719" anchor="ctr"/>
          <a:lstStyle/>
          <a:p>
            <a:pPr algn="ctr"/>
          </a:p>
        </p:txBody>
      </p:sp>
      <p:sp>
        <p:nvSpPr>
          <p:cNvPr id="190" name="FALSE…"/>
          <p:cNvSpPr/>
          <p:nvPr/>
        </p:nvSpPr>
        <p:spPr>
          <a:xfrm>
            <a:off x="1010040" y="1530838"/>
            <a:ext cx="10802592" cy="312420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l">
              <a:lnSpc>
                <a:spcPts val="11500"/>
              </a:lnSpc>
              <a:defRPr sz="10000"/>
            </a:pPr>
            <a:r>
              <a:t>FALSE</a:t>
            </a:r>
          </a:p>
          <a:p>
            <a:pPr algn="l">
              <a:lnSpc>
                <a:spcPts val="11500"/>
              </a:lnSpc>
              <a:defRPr sz="10000"/>
            </a:pPr>
            <a:r>
              <a:t>AFFORDANCE</a:t>
            </a:r>
          </a:p>
        </p:txBody>
      </p:sp>
      <p:sp>
        <p:nvSpPr>
          <p:cNvPr id="191" name="Associated with Dark UX Patterns (those are bad)…"/>
          <p:cNvSpPr/>
          <p:nvPr/>
        </p:nvSpPr>
        <p:spPr>
          <a:xfrm>
            <a:off x="9853517" y="2030900"/>
            <a:ext cx="14294560" cy="2124077"/>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nSpc>
                <a:spcPts val="5200"/>
              </a:lnSpc>
              <a:defRPr spc="125" sz="5000"/>
            </a:pPr>
            <a:r>
              <a:t>Associated with Dark UX Patterns (those are bad)</a:t>
            </a:r>
          </a:p>
          <a:p>
            <a:pPr>
              <a:lnSpc>
                <a:spcPts val="5200"/>
              </a:lnSpc>
              <a:defRPr spc="125" sz="5000"/>
            </a:pPr>
          </a:p>
          <a:p>
            <a:pPr>
              <a:lnSpc>
                <a:spcPts val="5200"/>
              </a:lnSpc>
              <a:defRPr spc="125" sz="5000"/>
            </a:pPr>
            <a:r>
              <a:t>We want to avoid this because it lies to the user</a:t>
            </a:r>
          </a:p>
        </p:txBody>
      </p:sp>
      <p:pic>
        <p:nvPicPr>
          <p:cNvPr id="192" name="Hidden Button.gif" descr="Hidden Button.gif"/>
          <p:cNvPicPr>
            <a:picLocks noChangeAspect="0"/>
          </p:cNvPicPr>
          <p:nvPr/>
        </p:nvPicPr>
        <p:blipFill>
          <a:blip r:embed="rId3">
            <a:extLst/>
          </a:blip>
          <a:stretch>
            <a:fillRect/>
          </a:stretch>
        </p:blipFill>
        <p:spPr>
          <a:xfrm>
            <a:off x="816343" y="5247848"/>
            <a:ext cx="22220203" cy="8402174"/>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8" presetID="22" grpId="1" fill="hold">
                                  <p:stCondLst>
                                    <p:cond delay="0"/>
                                  </p:stCondLst>
                                  <p:iterate type="el" backwards="0">
                                    <p:tmAbs val="0"/>
                                  </p:iterate>
                                  <p:childTnLst>
                                    <p:set>
                                      <p:cBhvr>
                                        <p:cTn id="6" fill="hold"/>
                                        <p:tgtEl>
                                          <p:spTgt spid="190"/>
                                        </p:tgtEl>
                                        <p:attrNameLst>
                                          <p:attrName>style.visibility</p:attrName>
                                        </p:attrNameLst>
                                      </p:cBhvr>
                                      <p:to>
                                        <p:strVal val="visible"/>
                                      </p:to>
                                    </p:set>
                                    <p:animEffect filter="wipe(left)" transition="in">
                                      <p:cBhvr>
                                        <p:cTn id="7" dur="1000"/>
                                        <p:tgtEl>
                                          <p:spTgt spid="19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90" grpId="1"/>
    </p:bldLst>
  </p:timing>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96" name="sdk-tools-darwin-4333796.mp4" descr="sdk-tools-darwin-4333796.mp4"/>
          <p:cNvPicPr>
            <a:picLocks noChangeAspect="0"/>
          </p:cNvPicPr>
          <p:nvPr>
            <a:videoFile r:link="rId2"/>
            <p:extLst>
              <p:ext uri="{DAA4B4D4-6D71-4841-9C94-3DE7FCFB9230}">
                <p14:media xmlns:p14="http://schemas.microsoft.com/office/powerpoint/2010/main" r:embed="rId3"/>
              </p:ext>
            </p:extLst>
          </p:nvPr>
        </p:nvPicPr>
        <p:blipFill>
          <a:blip r:embed="rId4">
            <a:extLst/>
          </a:blip>
          <a:stretch>
            <a:fillRect/>
          </a:stretch>
        </p:blipFill>
        <p:spPr>
          <a:xfrm>
            <a:off x="-818" y="1239501"/>
            <a:ext cx="24372936" cy="12283960"/>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17920000" fill="hold"/>
                                        <p:tgtEl>
                                          <p:spTgt spid="196"/>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7" fill="hold" display="0">
                  <p:stCondLst>
                    <p:cond delay="indefinite"/>
                  </p:stCondLst>
                </p:cTn>
                <p:tgtEl>
                  <p:spTgt spid="196"/>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98" name="Image" descr="Image"/>
          <p:cNvPicPr>
            <a:picLocks noChangeAspect="1"/>
          </p:cNvPicPr>
          <p:nvPr/>
        </p:nvPicPr>
        <p:blipFill>
          <a:blip r:embed="rId2">
            <a:extLst/>
          </a:blip>
          <a:stretch>
            <a:fillRect/>
          </a:stretch>
        </p:blipFill>
        <p:spPr>
          <a:xfrm>
            <a:off x="3805546" y="2205700"/>
            <a:ext cx="16760208" cy="9304600"/>
          </a:xfrm>
          <a:prstGeom prst="rect">
            <a:avLst/>
          </a:prstGeom>
          <a:ln w="12700">
            <a:miter lim="400000"/>
          </a:ln>
        </p:spPr>
      </p:pic>
    </p:spTree>
  </p:cSld>
  <p:clrMapOvr>
    <a:masterClrMapping/>
  </p:clrMapOvr>
  <p:transition xmlns:p14="http://schemas.microsoft.com/office/powerpoint/2010/main" spd="med" advClick="1"/>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00" name="Image" descr="Image"/>
          <p:cNvPicPr>
            <a:picLocks noChangeAspect="1"/>
          </p:cNvPicPr>
          <p:nvPr/>
        </p:nvPicPr>
        <p:blipFill>
          <a:blip r:embed="rId2">
            <a:extLst/>
          </a:blip>
          <a:stretch>
            <a:fillRect/>
          </a:stretch>
        </p:blipFill>
        <p:spPr>
          <a:xfrm>
            <a:off x="4259305" y="1139266"/>
            <a:ext cx="15852690" cy="12594081"/>
          </a:xfrm>
          <a:prstGeom prst="rect">
            <a:avLst/>
          </a:prstGeom>
          <a:ln w="12700">
            <a:miter lim="400000"/>
          </a:ln>
        </p:spPr>
      </p:pic>
    </p:spTree>
  </p:cSld>
  <p:clrMapOvr>
    <a:masterClrMapping/>
  </p:clrMapOvr>
  <p:transition xmlns:p14="http://schemas.microsoft.com/office/powerpoint/2010/main" spd="med" advClick="1"/>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02" name="Image" descr="Image"/>
          <p:cNvPicPr>
            <a:picLocks noChangeAspect="1"/>
          </p:cNvPicPr>
          <p:nvPr/>
        </p:nvPicPr>
        <p:blipFill>
          <a:blip r:embed="rId2">
            <a:extLst/>
          </a:blip>
          <a:stretch>
            <a:fillRect/>
          </a:stretch>
        </p:blipFill>
        <p:spPr>
          <a:xfrm>
            <a:off x="2372889" y="5071143"/>
            <a:ext cx="11023601" cy="2717801"/>
          </a:xfrm>
          <a:prstGeom prst="rect">
            <a:avLst/>
          </a:prstGeom>
          <a:ln w="12700">
            <a:miter lim="400000"/>
          </a:ln>
        </p:spPr>
      </p:pic>
      <p:pic>
        <p:nvPicPr>
          <p:cNvPr id="203" name="Image" descr="Image"/>
          <p:cNvPicPr>
            <a:picLocks noChangeAspect="1"/>
          </p:cNvPicPr>
          <p:nvPr/>
        </p:nvPicPr>
        <p:blipFill>
          <a:blip r:embed="rId3">
            <a:extLst/>
          </a:blip>
          <a:stretch>
            <a:fillRect/>
          </a:stretch>
        </p:blipFill>
        <p:spPr>
          <a:xfrm>
            <a:off x="16717897" y="-1"/>
            <a:ext cx="7711395" cy="13716001"/>
          </a:xfrm>
          <a:prstGeom prst="rect">
            <a:avLst/>
          </a:prstGeom>
          <a:ln w="12700">
            <a:miter lim="400000"/>
          </a:ln>
        </p:spPr>
      </p:pic>
    </p:spTree>
  </p:cSld>
  <p:clrMapOvr>
    <a:masterClrMapping/>
  </p:clrMapOvr>
  <p:transition xmlns:p14="http://schemas.microsoft.com/office/powerpoint/2010/main" spd="med" advClick="1"/>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05" name="Image" descr="Image"/>
          <p:cNvPicPr>
            <a:picLocks noChangeAspect="1"/>
          </p:cNvPicPr>
          <p:nvPr/>
        </p:nvPicPr>
        <p:blipFill>
          <a:blip r:embed="rId2">
            <a:extLst/>
          </a:blip>
          <a:stretch>
            <a:fillRect/>
          </a:stretch>
        </p:blipFill>
        <p:spPr>
          <a:xfrm>
            <a:off x="2669982" y="1130418"/>
            <a:ext cx="19031336" cy="12350544"/>
          </a:xfrm>
          <a:prstGeom prst="rect">
            <a:avLst/>
          </a:prstGeom>
          <a:ln w="12700">
            <a:miter lim="400000"/>
          </a:ln>
        </p:spPr>
      </p:pic>
    </p:spTree>
  </p:cSld>
  <p:clrMapOvr>
    <a:masterClrMapping/>
  </p:clrMapOvr>
  <p:transition xmlns:p14="http://schemas.microsoft.com/office/powerpoint/2010/main" spd="med" advClick="1"/>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7" name="WHAT MAKES"/>
          <p:cNvSpPr/>
          <p:nvPr/>
        </p:nvSpPr>
        <p:spPr>
          <a:xfrm>
            <a:off x="1101877" y="4320018"/>
            <a:ext cx="10277209" cy="3151347"/>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pc="273" sz="14600">
                <a:solidFill>
                  <a:srgbClr val="14A5FF"/>
                </a:solidFill>
              </a:defRPr>
            </a:lvl1pPr>
          </a:lstStyle>
          <a:p>
            <a:pPr/>
            <a:r>
              <a:t>WHAT MAKES</a:t>
            </a:r>
          </a:p>
        </p:txBody>
      </p:sp>
      <p:sp>
        <p:nvSpPr>
          <p:cNvPr id="208" name="Shape"/>
          <p:cNvSpPr/>
          <p:nvPr/>
        </p:nvSpPr>
        <p:spPr>
          <a:xfrm>
            <a:off x="16220670" y="5388127"/>
            <a:ext cx="4449303" cy="604691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987" y="0"/>
                </a:moveTo>
                <a:cubicBezTo>
                  <a:pt x="6550" y="0"/>
                  <a:pt x="3814" y="1320"/>
                  <a:pt x="2239" y="3961"/>
                </a:cubicBezTo>
                <a:cubicBezTo>
                  <a:pt x="1575" y="5045"/>
                  <a:pt x="1119" y="8024"/>
                  <a:pt x="1700" y="8498"/>
                </a:cubicBezTo>
                <a:cubicBezTo>
                  <a:pt x="2944" y="9513"/>
                  <a:pt x="0" y="11680"/>
                  <a:pt x="0" y="13238"/>
                </a:cubicBezTo>
                <a:cubicBezTo>
                  <a:pt x="0" y="14118"/>
                  <a:pt x="1534" y="13644"/>
                  <a:pt x="1990" y="13982"/>
                </a:cubicBezTo>
                <a:cubicBezTo>
                  <a:pt x="2363" y="14321"/>
                  <a:pt x="1410" y="14829"/>
                  <a:pt x="1410" y="15032"/>
                </a:cubicBezTo>
                <a:cubicBezTo>
                  <a:pt x="1410" y="15438"/>
                  <a:pt x="1866" y="15540"/>
                  <a:pt x="2156" y="15540"/>
                </a:cubicBezTo>
                <a:cubicBezTo>
                  <a:pt x="2156" y="15540"/>
                  <a:pt x="1534" y="15506"/>
                  <a:pt x="1534" y="15912"/>
                </a:cubicBezTo>
                <a:cubicBezTo>
                  <a:pt x="1534" y="16420"/>
                  <a:pt x="2073" y="16183"/>
                  <a:pt x="2031" y="17165"/>
                </a:cubicBezTo>
                <a:cubicBezTo>
                  <a:pt x="2031" y="17131"/>
                  <a:pt x="2031" y="17131"/>
                  <a:pt x="2031" y="17131"/>
                </a:cubicBezTo>
                <a:cubicBezTo>
                  <a:pt x="1907" y="17876"/>
                  <a:pt x="1907" y="18824"/>
                  <a:pt x="3068" y="18824"/>
                </a:cubicBezTo>
                <a:cubicBezTo>
                  <a:pt x="4478" y="18824"/>
                  <a:pt x="6136" y="18045"/>
                  <a:pt x="7463" y="18418"/>
                </a:cubicBezTo>
                <a:cubicBezTo>
                  <a:pt x="8416" y="18655"/>
                  <a:pt x="8126" y="21058"/>
                  <a:pt x="7463" y="21600"/>
                </a:cubicBezTo>
                <a:cubicBezTo>
                  <a:pt x="17537" y="21600"/>
                  <a:pt x="17537" y="21600"/>
                  <a:pt x="17537" y="21600"/>
                </a:cubicBezTo>
                <a:cubicBezTo>
                  <a:pt x="17537" y="21600"/>
                  <a:pt x="16003" y="20144"/>
                  <a:pt x="17247" y="17063"/>
                </a:cubicBezTo>
                <a:cubicBezTo>
                  <a:pt x="18159" y="14795"/>
                  <a:pt x="21600" y="15167"/>
                  <a:pt x="21600" y="8972"/>
                </a:cubicBezTo>
                <a:cubicBezTo>
                  <a:pt x="21600" y="4029"/>
                  <a:pt x="17496" y="0"/>
                  <a:pt x="10987" y="0"/>
                </a:cubicBezTo>
                <a:close/>
              </a:path>
            </a:pathLst>
          </a:custGeom>
          <a:solidFill>
            <a:srgbClr val="14A5FF"/>
          </a:solidFill>
          <a:ln w="12700">
            <a:miter lim="400000"/>
          </a:ln>
        </p:spPr>
        <p:txBody>
          <a:bodyPr lIns="45719" rIns="45719" anchor="ctr"/>
          <a:lstStyle/>
          <a:p>
            <a:pPr>
              <a:defRPr b="1" spc="87" sz="3500">
                <a:latin typeface="Nunito-Light"/>
                <a:ea typeface="Nunito-Light"/>
                <a:cs typeface="Nunito-Light"/>
                <a:sym typeface="Nunito-Light"/>
              </a:defRPr>
            </a:pPr>
          </a:p>
        </p:txBody>
      </p:sp>
      <p:sp>
        <p:nvSpPr>
          <p:cNvPr id="209" name="GOOD UI?"/>
          <p:cNvSpPr/>
          <p:nvPr/>
        </p:nvSpPr>
        <p:spPr>
          <a:xfrm>
            <a:off x="1673522" y="5837441"/>
            <a:ext cx="9729420" cy="35585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pc="345" sz="18400">
                <a:solidFill>
                  <a:schemeClr val="accent1">
                    <a:hueOff val="114395"/>
                    <a:lumOff val="-24975"/>
                  </a:schemeClr>
                </a:solidFill>
              </a:defRPr>
            </a:lvl1pPr>
          </a:lstStyle>
          <a:p>
            <a:pPr/>
            <a:r>
              <a:t>GOOD UI?</a:t>
            </a:r>
          </a:p>
        </p:txBody>
      </p:sp>
      <p:sp>
        <p:nvSpPr>
          <p:cNvPr id="210" name="?"/>
          <p:cNvSpPr txBox="1"/>
          <p:nvPr/>
        </p:nvSpPr>
        <p:spPr>
          <a:xfrm>
            <a:off x="16748847" y="2280955"/>
            <a:ext cx="2975718" cy="6019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pc="785" sz="31400">
                <a:solidFill>
                  <a:schemeClr val="accent1">
                    <a:hueOff val="114395"/>
                    <a:lumOff val="-24975"/>
                  </a:schemeClr>
                </a:solidFill>
              </a:defRPr>
            </a:lvl1pPr>
          </a:lstStyle>
          <a:p>
            <a:pPr/>
            <a:r>
              <a:t>?</a:t>
            </a:r>
          </a:p>
        </p:txBody>
      </p:sp>
    </p:spTree>
  </p:cSld>
  <p:clrMapOvr>
    <a:masterClrMapping/>
  </p:clrMapOvr>
  <p:transition xmlns:p14="http://schemas.microsoft.com/office/powerpoint/2010/main" spd="med" advClick="1"/>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14" name="Bad Button.gif" descr="Bad Button.gif"/>
          <p:cNvPicPr>
            <a:picLocks noChangeAspect="0"/>
          </p:cNvPicPr>
          <p:nvPr/>
        </p:nvPicPr>
        <p:blipFill>
          <a:blip r:embed="rId3">
            <a:extLst/>
          </a:blip>
          <a:stretch>
            <a:fillRect/>
          </a:stretch>
        </p:blipFill>
        <p:spPr>
          <a:xfrm>
            <a:off x="12779755" y="8808406"/>
            <a:ext cx="10547524" cy="6027157"/>
          </a:xfrm>
          <a:prstGeom prst="rect">
            <a:avLst/>
          </a:prstGeom>
          <a:ln w="12700">
            <a:miter lim="400000"/>
          </a:ln>
        </p:spPr>
      </p:pic>
      <p:pic>
        <p:nvPicPr>
          <p:cNvPr id="215" name="Location Button.gif" descr="Location Button.gif"/>
          <p:cNvPicPr>
            <a:picLocks noChangeAspect="0"/>
          </p:cNvPicPr>
          <p:nvPr/>
        </p:nvPicPr>
        <p:blipFill>
          <a:blip r:embed="rId4">
            <a:extLst/>
          </a:blip>
          <a:stretch>
            <a:fillRect/>
          </a:stretch>
        </p:blipFill>
        <p:spPr>
          <a:xfrm>
            <a:off x="2037528" y="9116045"/>
            <a:ext cx="9501892" cy="5429653"/>
          </a:xfrm>
          <a:prstGeom prst="rect">
            <a:avLst/>
          </a:prstGeom>
          <a:ln w="12700">
            <a:miter lim="400000"/>
          </a:ln>
        </p:spPr>
      </p:pic>
      <p:sp>
        <p:nvSpPr>
          <p:cNvPr id="216" name="CLEAR SIGNIFIERS"/>
          <p:cNvSpPr/>
          <p:nvPr/>
        </p:nvSpPr>
        <p:spPr>
          <a:xfrm>
            <a:off x="4728068" y="1573766"/>
            <a:ext cx="14915163" cy="19075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spc="600" sz="9600">
                <a:solidFill>
                  <a:srgbClr val="494949"/>
                </a:solidFill>
              </a:defRPr>
            </a:lvl1pPr>
          </a:lstStyle>
          <a:p>
            <a:pPr/>
            <a:r>
              <a:t>CLEAR SIGNIFIERS</a:t>
            </a:r>
          </a:p>
        </p:txBody>
      </p:sp>
      <p:sp>
        <p:nvSpPr>
          <p:cNvPr id="217" name="Pointing hand cursor for elements that are clickable"/>
          <p:cNvSpPr/>
          <p:nvPr/>
        </p:nvSpPr>
        <p:spPr>
          <a:xfrm>
            <a:off x="4311703" y="9038502"/>
            <a:ext cx="11100158" cy="7137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lgn="l">
              <a:defRPr spc="0" sz="3600">
                <a:solidFill>
                  <a:srgbClr val="5E5E5E"/>
                </a:solidFill>
                <a:latin typeface="Open Sans Regular"/>
                <a:ea typeface="Open Sans Regular"/>
                <a:cs typeface="Open Sans Regular"/>
                <a:sym typeface="Open Sans Regular"/>
              </a:defRPr>
            </a:lvl1pPr>
          </a:lstStyle>
          <a:p>
            <a:pPr/>
            <a:r>
              <a:t>Pointing hand cursor for elements that are clickable</a:t>
            </a:r>
          </a:p>
        </p:txBody>
      </p:sp>
      <p:sp>
        <p:nvSpPr>
          <p:cNvPr id="218" name="Shape"/>
          <p:cNvSpPr/>
          <p:nvPr/>
        </p:nvSpPr>
        <p:spPr>
          <a:xfrm>
            <a:off x="3499090" y="9116045"/>
            <a:ext cx="558656" cy="55865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732" y="6661"/>
                </a:moveTo>
                <a:cubicBezTo>
                  <a:pt x="20540" y="6471"/>
                  <a:pt x="20228" y="6473"/>
                  <a:pt x="20038" y="6667"/>
                </a:cubicBezTo>
                <a:cubicBezTo>
                  <a:pt x="19903" y="6804"/>
                  <a:pt x="19870" y="7000"/>
                  <a:pt x="19929" y="7171"/>
                </a:cubicBezTo>
                <a:lnTo>
                  <a:pt x="19918" y="7175"/>
                </a:lnTo>
                <a:cubicBezTo>
                  <a:pt x="20365" y="8298"/>
                  <a:pt x="20618" y="9518"/>
                  <a:pt x="20618" y="10800"/>
                </a:cubicBezTo>
                <a:cubicBezTo>
                  <a:pt x="20618" y="16223"/>
                  <a:pt x="16223" y="20618"/>
                  <a:pt x="10800" y="20618"/>
                </a:cubicBezTo>
                <a:cubicBezTo>
                  <a:pt x="5378" y="20618"/>
                  <a:pt x="982" y="16223"/>
                  <a:pt x="982" y="10800"/>
                </a:cubicBezTo>
                <a:cubicBezTo>
                  <a:pt x="982" y="5377"/>
                  <a:pt x="5378" y="982"/>
                  <a:pt x="10800" y="982"/>
                </a:cubicBezTo>
                <a:cubicBezTo>
                  <a:pt x="13575" y="982"/>
                  <a:pt x="16077" y="2136"/>
                  <a:pt x="17862" y="3989"/>
                </a:cubicBezTo>
                <a:lnTo>
                  <a:pt x="17868" y="3982"/>
                </a:lnTo>
                <a:cubicBezTo>
                  <a:pt x="18062" y="4157"/>
                  <a:pt x="18359" y="4153"/>
                  <a:pt x="18544" y="3965"/>
                </a:cubicBezTo>
                <a:cubicBezTo>
                  <a:pt x="18734" y="3771"/>
                  <a:pt x="18732" y="3461"/>
                  <a:pt x="18539" y="3270"/>
                </a:cubicBezTo>
                <a:cubicBezTo>
                  <a:pt x="18520" y="3252"/>
                  <a:pt x="18496" y="3244"/>
                  <a:pt x="18476" y="3230"/>
                </a:cubicBezTo>
                <a:cubicBezTo>
                  <a:pt x="16521" y="1241"/>
                  <a:pt x="13810" y="0"/>
                  <a:pt x="10800" y="0"/>
                </a:cubicBezTo>
                <a:cubicBezTo>
                  <a:pt x="4835" y="0"/>
                  <a:pt x="0" y="4835"/>
                  <a:pt x="0" y="10800"/>
                </a:cubicBezTo>
                <a:cubicBezTo>
                  <a:pt x="0" y="16764"/>
                  <a:pt x="4835" y="21600"/>
                  <a:pt x="10800" y="21600"/>
                </a:cubicBezTo>
                <a:cubicBezTo>
                  <a:pt x="16765" y="21600"/>
                  <a:pt x="21600" y="16764"/>
                  <a:pt x="21600" y="10800"/>
                </a:cubicBezTo>
                <a:cubicBezTo>
                  <a:pt x="21600" y="9412"/>
                  <a:pt x="21329" y="8089"/>
                  <a:pt x="20851" y="6869"/>
                </a:cubicBezTo>
                <a:cubicBezTo>
                  <a:pt x="20828" y="6794"/>
                  <a:pt x="20793" y="6721"/>
                  <a:pt x="20732" y="6661"/>
                </a:cubicBezTo>
                <a:moveTo>
                  <a:pt x="10792" y="13534"/>
                </a:moveTo>
                <a:lnTo>
                  <a:pt x="6238" y="8980"/>
                </a:lnTo>
                <a:cubicBezTo>
                  <a:pt x="6149" y="8891"/>
                  <a:pt x="6027" y="8836"/>
                  <a:pt x="5891" y="8836"/>
                </a:cubicBezTo>
                <a:cubicBezTo>
                  <a:pt x="5620" y="8836"/>
                  <a:pt x="5400" y="9056"/>
                  <a:pt x="5400" y="9327"/>
                </a:cubicBezTo>
                <a:cubicBezTo>
                  <a:pt x="5400" y="9463"/>
                  <a:pt x="5455" y="9585"/>
                  <a:pt x="5544" y="9675"/>
                </a:cubicBezTo>
                <a:lnTo>
                  <a:pt x="10453" y="14583"/>
                </a:lnTo>
                <a:cubicBezTo>
                  <a:pt x="10542" y="14672"/>
                  <a:pt x="10664" y="14727"/>
                  <a:pt x="10800" y="14727"/>
                </a:cubicBezTo>
                <a:cubicBezTo>
                  <a:pt x="10940" y="14727"/>
                  <a:pt x="11064" y="14668"/>
                  <a:pt x="11154" y="14574"/>
                </a:cubicBezTo>
                <a:lnTo>
                  <a:pt x="11155" y="14576"/>
                </a:lnTo>
                <a:lnTo>
                  <a:pt x="19353" y="5988"/>
                </a:lnTo>
                <a:cubicBezTo>
                  <a:pt x="19353" y="5989"/>
                  <a:pt x="19354" y="5990"/>
                  <a:pt x="19354" y="5991"/>
                </a:cubicBezTo>
                <a:lnTo>
                  <a:pt x="20055" y="5255"/>
                </a:lnTo>
                <a:cubicBezTo>
                  <a:pt x="20055" y="5255"/>
                  <a:pt x="20054" y="5254"/>
                  <a:pt x="20054" y="5253"/>
                </a:cubicBezTo>
                <a:lnTo>
                  <a:pt x="21464" y="3775"/>
                </a:lnTo>
                <a:lnTo>
                  <a:pt x="21463" y="3774"/>
                </a:lnTo>
                <a:cubicBezTo>
                  <a:pt x="21547" y="3686"/>
                  <a:pt x="21600" y="3567"/>
                  <a:pt x="21600" y="3436"/>
                </a:cubicBezTo>
                <a:cubicBezTo>
                  <a:pt x="21600" y="3166"/>
                  <a:pt x="21380" y="2945"/>
                  <a:pt x="21109" y="2945"/>
                </a:cubicBezTo>
                <a:cubicBezTo>
                  <a:pt x="20969" y="2945"/>
                  <a:pt x="20844" y="3005"/>
                  <a:pt x="20755" y="3099"/>
                </a:cubicBezTo>
                <a:lnTo>
                  <a:pt x="20754" y="3097"/>
                </a:lnTo>
                <a:lnTo>
                  <a:pt x="19493" y="4419"/>
                </a:lnTo>
                <a:cubicBezTo>
                  <a:pt x="19492" y="4418"/>
                  <a:pt x="19491" y="4416"/>
                  <a:pt x="19490" y="4415"/>
                </a:cubicBezTo>
                <a:lnTo>
                  <a:pt x="18805" y="5133"/>
                </a:lnTo>
                <a:cubicBezTo>
                  <a:pt x="18806" y="5134"/>
                  <a:pt x="18807" y="5136"/>
                  <a:pt x="18807" y="5137"/>
                </a:cubicBezTo>
                <a:cubicBezTo>
                  <a:pt x="18807" y="5137"/>
                  <a:pt x="10792" y="13534"/>
                  <a:pt x="10792" y="13534"/>
                </a:cubicBezTo>
                <a:close/>
              </a:path>
            </a:pathLst>
          </a:custGeom>
          <a:solidFill>
            <a:srgbClr val="14A5FF"/>
          </a:solidFill>
          <a:ln w="12700">
            <a:miter lim="400000"/>
          </a:ln>
        </p:spPr>
        <p:txBody>
          <a:bodyPr lIns="45719" rIns="45719" anchor="ctr"/>
          <a:lstStyle/>
          <a:p>
            <a:pPr defTabSz="457062">
              <a:defRPr spc="70" sz="2800">
                <a:solidFill>
                  <a:srgbClr val="494949"/>
                </a:solidFill>
                <a:effectLst>
                  <a:outerShdw sx="100000" sy="100000" kx="0" ky="0" algn="b" rotWithShape="0" blurRad="38100" dist="12700" dir="5400000">
                    <a:srgbClr val="000000">
                      <a:alpha val="50000"/>
                    </a:srgbClr>
                  </a:outerShdw>
                </a:effectLst>
                <a:latin typeface="Open Sans Bold"/>
                <a:ea typeface="Open Sans Bold"/>
                <a:cs typeface="Open Sans Bold"/>
                <a:sym typeface="Open Sans Bold"/>
              </a:defRPr>
            </a:pPr>
          </a:p>
        </p:txBody>
      </p:sp>
      <p:sp>
        <p:nvSpPr>
          <p:cNvPr id="219" name="Call to Action Buttons Are Descriptive"/>
          <p:cNvSpPr/>
          <p:nvPr/>
        </p:nvSpPr>
        <p:spPr>
          <a:xfrm>
            <a:off x="4307765" y="7120490"/>
            <a:ext cx="8018746" cy="7137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lgn="l">
              <a:defRPr spc="0" sz="3600">
                <a:solidFill>
                  <a:srgbClr val="5E5E5E"/>
                </a:solidFill>
                <a:latin typeface="Open Sans Regular"/>
                <a:ea typeface="Open Sans Regular"/>
                <a:cs typeface="Open Sans Regular"/>
                <a:sym typeface="Open Sans Regular"/>
              </a:defRPr>
            </a:lvl1pPr>
          </a:lstStyle>
          <a:p>
            <a:pPr/>
            <a:r>
              <a:t>Call to Action Buttons Are Descriptive</a:t>
            </a:r>
          </a:p>
        </p:txBody>
      </p:sp>
      <p:sp>
        <p:nvSpPr>
          <p:cNvPr id="220" name="z"/>
          <p:cNvSpPr/>
          <p:nvPr/>
        </p:nvSpPr>
        <p:spPr>
          <a:xfrm>
            <a:off x="3499090" y="7198032"/>
            <a:ext cx="558656" cy="55865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732" y="6661"/>
                </a:moveTo>
                <a:cubicBezTo>
                  <a:pt x="20540" y="6471"/>
                  <a:pt x="20228" y="6473"/>
                  <a:pt x="20038" y="6667"/>
                </a:cubicBezTo>
                <a:cubicBezTo>
                  <a:pt x="19903" y="6804"/>
                  <a:pt x="19870" y="7000"/>
                  <a:pt x="19929" y="7171"/>
                </a:cubicBezTo>
                <a:lnTo>
                  <a:pt x="19918" y="7175"/>
                </a:lnTo>
                <a:cubicBezTo>
                  <a:pt x="20365" y="8298"/>
                  <a:pt x="20618" y="9518"/>
                  <a:pt x="20618" y="10800"/>
                </a:cubicBezTo>
                <a:cubicBezTo>
                  <a:pt x="20618" y="16223"/>
                  <a:pt x="16223" y="20618"/>
                  <a:pt x="10800" y="20618"/>
                </a:cubicBezTo>
                <a:cubicBezTo>
                  <a:pt x="5378" y="20618"/>
                  <a:pt x="982" y="16223"/>
                  <a:pt x="982" y="10800"/>
                </a:cubicBezTo>
                <a:cubicBezTo>
                  <a:pt x="982" y="5377"/>
                  <a:pt x="5378" y="982"/>
                  <a:pt x="10800" y="982"/>
                </a:cubicBezTo>
                <a:cubicBezTo>
                  <a:pt x="13575" y="982"/>
                  <a:pt x="16077" y="2136"/>
                  <a:pt x="17862" y="3989"/>
                </a:cubicBezTo>
                <a:lnTo>
                  <a:pt x="17868" y="3982"/>
                </a:lnTo>
                <a:cubicBezTo>
                  <a:pt x="18062" y="4157"/>
                  <a:pt x="18359" y="4153"/>
                  <a:pt x="18544" y="3965"/>
                </a:cubicBezTo>
                <a:cubicBezTo>
                  <a:pt x="18734" y="3771"/>
                  <a:pt x="18732" y="3461"/>
                  <a:pt x="18539" y="3270"/>
                </a:cubicBezTo>
                <a:cubicBezTo>
                  <a:pt x="18520" y="3252"/>
                  <a:pt x="18496" y="3244"/>
                  <a:pt x="18476" y="3230"/>
                </a:cubicBezTo>
                <a:cubicBezTo>
                  <a:pt x="16521" y="1241"/>
                  <a:pt x="13810" y="0"/>
                  <a:pt x="10800" y="0"/>
                </a:cubicBezTo>
                <a:cubicBezTo>
                  <a:pt x="4835" y="0"/>
                  <a:pt x="0" y="4835"/>
                  <a:pt x="0" y="10800"/>
                </a:cubicBezTo>
                <a:cubicBezTo>
                  <a:pt x="0" y="16764"/>
                  <a:pt x="4835" y="21600"/>
                  <a:pt x="10800" y="21600"/>
                </a:cubicBezTo>
                <a:cubicBezTo>
                  <a:pt x="16765" y="21600"/>
                  <a:pt x="21600" y="16764"/>
                  <a:pt x="21600" y="10800"/>
                </a:cubicBezTo>
                <a:cubicBezTo>
                  <a:pt x="21600" y="9412"/>
                  <a:pt x="21329" y="8089"/>
                  <a:pt x="20851" y="6869"/>
                </a:cubicBezTo>
                <a:cubicBezTo>
                  <a:pt x="20828" y="6794"/>
                  <a:pt x="20793" y="6721"/>
                  <a:pt x="20732" y="6661"/>
                </a:cubicBezTo>
                <a:moveTo>
                  <a:pt x="10792" y="13534"/>
                </a:moveTo>
                <a:lnTo>
                  <a:pt x="6238" y="8980"/>
                </a:lnTo>
                <a:cubicBezTo>
                  <a:pt x="6149" y="8891"/>
                  <a:pt x="6027" y="8836"/>
                  <a:pt x="5891" y="8836"/>
                </a:cubicBezTo>
                <a:cubicBezTo>
                  <a:pt x="5620" y="8836"/>
                  <a:pt x="5400" y="9056"/>
                  <a:pt x="5400" y="9327"/>
                </a:cubicBezTo>
                <a:cubicBezTo>
                  <a:pt x="5400" y="9463"/>
                  <a:pt x="5455" y="9585"/>
                  <a:pt x="5544" y="9675"/>
                </a:cubicBezTo>
                <a:lnTo>
                  <a:pt x="10453" y="14583"/>
                </a:lnTo>
                <a:cubicBezTo>
                  <a:pt x="10542" y="14672"/>
                  <a:pt x="10664" y="14727"/>
                  <a:pt x="10800" y="14727"/>
                </a:cubicBezTo>
                <a:cubicBezTo>
                  <a:pt x="10940" y="14727"/>
                  <a:pt x="11064" y="14668"/>
                  <a:pt x="11154" y="14574"/>
                </a:cubicBezTo>
                <a:lnTo>
                  <a:pt x="11155" y="14576"/>
                </a:lnTo>
                <a:lnTo>
                  <a:pt x="19353" y="5988"/>
                </a:lnTo>
                <a:cubicBezTo>
                  <a:pt x="19353" y="5989"/>
                  <a:pt x="19354" y="5990"/>
                  <a:pt x="19354" y="5991"/>
                </a:cubicBezTo>
                <a:lnTo>
                  <a:pt x="20055" y="5255"/>
                </a:lnTo>
                <a:cubicBezTo>
                  <a:pt x="20055" y="5255"/>
                  <a:pt x="20054" y="5254"/>
                  <a:pt x="20054" y="5253"/>
                </a:cubicBezTo>
                <a:lnTo>
                  <a:pt x="21464" y="3775"/>
                </a:lnTo>
                <a:lnTo>
                  <a:pt x="21463" y="3774"/>
                </a:lnTo>
                <a:cubicBezTo>
                  <a:pt x="21547" y="3686"/>
                  <a:pt x="21600" y="3567"/>
                  <a:pt x="21600" y="3436"/>
                </a:cubicBezTo>
                <a:cubicBezTo>
                  <a:pt x="21600" y="3166"/>
                  <a:pt x="21380" y="2945"/>
                  <a:pt x="21109" y="2945"/>
                </a:cubicBezTo>
                <a:cubicBezTo>
                  <a:pt x="20969" y="2945"/>
                  <a:pt x="20844" y="3005"/>
                  <a:pt x="20755" y="3099"/>
                </a:cubicBezTo>
                <a:lnTo>
                  <a:pt x="20754" y="3097"/>
                </a:lnTo>
                <a:lnTo>
                  <a:pt x="19493" y="4419"/>
                </a:lnTo>
                <a:cubicBezTo>
                  <a:pt x="19492" y="4418"/>
                  <a:pt x="19491" y="4416"/>
                  <a:pt x="19490" y="4415"/>
                </a:cubicBezTo>
                <a:lnTo>
                  <a:pt x="18805" y="5133"/>
                </a:lnTo>
                <a:cubicBezTo>
                  <a:pt x="18806" y="5134"/>
                  <a:pt x="18807" y="5136"/>
                  <a:pt x="18807" y="5137"/>
                </a:cubicBezTo>
                <a:cubicBezTo>
                  <a:pt x="18807" y="5137"/>
                  <a:pt x="10792" y="13534"/>
                  <a:pt x="10792" y="13534"/>
                </a:cubicBezTo>
                <a:close/>
              </a:path>
            </a:pathLst>
          </a:custGeom>
          <a:solidFill>
            <a:srgbClr val="14A5FF"/>
          </a:solidFill>
          <a:ln w="12700">
            <a:miter lim="400000"/>
          </a:ln>
          <a:extLst>
            <a:ext uri="{C572A759-6A51-4108-AA02-DFA0A04FC94B}">
              <ma14:wrappingTextBoxFlag xmlns:ma14="http://schemas.microsoft.com/office/mac/drawingml/2011/main" val="1"/>
            </a:ext>
          </a:extLst>
        </p:spPr>
        <p:txBody>
          <a:bodyPr lIns="45719" rIns="45719" anchor="ctr"/>
          <a:lstStyle>
            <a:lvl1pPr defTabSz="457062">
              <a:defRPr spc="70" sz="2800">
                <a:solidFill>
                  <a:srgbClr val="494949"/>
                </a:solidFill>
                <a:effectLst>
                  <a:outerShdw sx="100000" sy="100000" kx="0" ky="0" algn="b" rotWithShape="0" blurRad="38100" dist="12700" dir="5400000">
                    <a:srgbClr val="000000">
                      <a:alpha val="50000"/>
                    </a:srgbClr>
                  </a:outerShdw>
                </a:effectLst>
                <a:latin typeface="Open Sans Bold"/>
                <a:ea typeface="Open Sans Bold"/>
                <a:cs typeface="Open Sans Bold"/>
                <a:sym typeface="Open Sans Bold"/>
              </a:defRPr>
            </a:lvl1pPr>
          </a:lstStyle>
          <a:p>
            <a:pPr/>
            <a:r>
              <a:t>z</a:t>
            </a:r>
          </a:p>
        </p:txBody>
      </p:sp>
      <p:sp>
        <p:nvSpPr>
          <p:cNvPr id="221" name="Clear non-techy error messages"/>
          <p:cNvSpPr/>
          <p:nvPr/>
        </p:nvSpPr>
        <p:spPr>
          <a:xfrm>
            <a:off x="4272395" y="8079496"/>
            <a:ext cx="6873737" cy="7137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lgn="l">
              <a:defRPr spc="0" sz="3600">
                <a:solidFill>
                  <a:srgbClr val="5E5E5E"/>
                </a:solidFill>
                <a:latin typeface="Open Sans Regular"/>
                <a:ea typeface="Open Sans Regular"/>
                <a:cs typeface="Open Sans Regular"/>
                <a:sym typeface="Open Sans Regular"/>
              </a:defRPr>
            </a:lvl1pPr>
          </a:lstStyle>
          <a:p>
            <a:pPr/>
            <a:r>
              <a:t>Clear non-techy error messages</a:t>
            </a:r>
          </a:p>
        </p:txBody>
      </p:sp>
      <p:sp>
        <p:nvSpPr>
          <p:cNvPr id="222" name="Shape"/>
          <p:cNvSpPr/>
          <p:nvPr/>
        </p:nvSpPr>
        <p:spPr>
          <a:xfrm>
            <a:off x="3499090" y="8157039"/>
            <a:ext cx="558656" cy="55865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732" y="6661"/>
                </a:moveTo>
                <a:cubicBezTo>
                  <a:pt x="20540" y="6471"/>
                  <a:pt x="20228" y="6473"/>
                  <a:pt x="20038" y="6667"/>
                </a:cubicBezTo>
                <a:cubicBezTo>
                  <a:pt x="19903" y="6804"/>
                  <a:pt x="19870" y="7000"/>
                  <a:pt x="19929" y="7171"/>
                </a:cubicBezTo>
                <a:lnTo>
                  <a:pt x="19918" y="7175"/>
                </a:lnTo>
                <a:cubicBezTo>
                  <a:pt x="20365" y="8298"/>
                  <a:pt x="20618" y="9518"/>
                  <a:pt x="20618" y="10800"/>
                </a:cubicBezTo>
                <a:cubicBezTo>
                  <a:pt x="20618" y="16223"/>
                  <a:pt x="16223" y="20618"/>
                  <a:pt x="10800" y="20618"/>
                </a:cubicBezTo>
                <a:cubicBezTo>
                  <a:pt x="5378" y="20618"/>
                  <a:pt x="982" y="16223"/>
                  <a:pt x="982" y="10800"/>
                </a:cubicBezTo>
                <a:cubicBezTo>
                  <a:pt x="982" y="5377"/>
                  <a:pt x="5378" y="982"/>
                  <a:pt x="10800" y="982"/>
                </a:cubicBezTo>
                <a:cubicBezTo>
                  <a:pt x="13575" y="982"/>
                  <a:pt x="16077" y="2136"/>
                  <a:pt x="17862" y="3989"/>
                </a:cubicBezTo>
                <a:lnTo>
                  <a:pt x="17868" y="3982"/>
                </a:lnTo>
                <a:cubicBezTo>
                  <a:pt x="18062" y="4157"/>
                  <a:pt x="18359" y="4153"/>
                  <a:pt x="18544" y="3965"/>
                </a:cubicBezTo>
                <a:cubicBezTo>
                  <a:pt x="18734" y="3771"/>
                  <a:pt x="18732" y="3461"/>
                  <a:pt x="18539" y="3270"/>
                </a:cubicBezTo>
                <a:cubicBezTo>
                  <a:pt x="18520" y="3252"/>
                  <a:pt x="18496" y="3244"/>
                  <a:pt x="18476" y="3230"/>
                </a:cubicBezTo>
                <a:cubicBezTo>
                  <a:pt x="16521" y="1241"/>
                  <a:pt x="13810" y="0"/>
                  <a:pt x="10800" y="0"/>
                </a:cubicBezTo>
                <a:cubicBezTo>
                  <a:pt x="4835" y="0"/>
                  <a:pt x="0" y="4835"/>
                  <a:pt x="0" y="10800"/>
                </a:cubicBezTo>
                <a:cubicBezTo>
                  <a:pt x="0" y="16764"/>
                  <a:pt x="4835" y="21600"/>
                  <a:pt x="10800" y="21600"/>
                </a:cubicBezTo>
                <a:cubicBezTo>
                  <a:pt x="16765" y="21600"/>
                  <a:pt x="21600" y="16764"/>
                  <a:pt x="21600" y="10800"/>
                </a:cubicBezTo>
                <a:cubicBezTo>
                  <a:pt x="21600" y="9412"/>
                  <a:pt x="21329" y="8089"/>
                  <a:pt x="20851" y="6869"/>
                </a:cubicBezTo>
                <a:cubicBezTo>
                  <a:pt x="20828" y="6794"/>
                  <a:pt x="20793" y="6721"/>
                  <a:pt x="20732" y="6661"/>
                </a:cubicBezTo>
                <a:moveTo>
                  <a:pt x="10792" y="13534"/>
                </a:moveTo>
                <a:lnTo>
                  <a:pt x="6238" y="8980"/>
                </a:lnTo>
                <a:cubicBezTo>
                  <a:pt x="6149" y="8891"/>
                  <a:pt x="6027" y="8836"/>
                  <a:pt x="5891" y="8836"/>
                </a:cubicBezTo>
                <a:cubicBezTo>
                  <a:pt x="5620" y="8836"/>
                  <a:pt x="5400" y="9056"/>
                  <a:pt x="5400" y="9327"/>
                </a:cubicBezTo>
                <a:cubicBezTo>
                  <a:pt x="5400" y="9463"/>
                  <a:pt x="5455" y="9585"/>
                  <a:pt x="5544" y="9675"/>
                </a:cubicBezTo>
                <a:lnTo>
                  <a:pt x="10453" y="14583"/>
                </a:lnTo>
                <a:cubicBezTo>
                  <a:pt x="10542" y="14672"/>
                  <a:pt x="10664" y="14727"/>
                  <a:pt x="10800" y="14727"/>
                </a:cubicBezTo>
                <a:cubicBezTo>
                  <a:pt x="10940" y="14727"/>
                  <a:pt x="11064" y="14668"/>
                  <a:pt x="11154" y="14574"/>
                </a:cubicBezTo>
                <a:lnTo>
                  <a:pt x="11155" y="14576"/>
                </a:lnTo>
                <a:lnTo>
                  <a:pt x="19353" y="5988"/>
                </a:lnTo>
                <a:cubicBezTo>
                  <a:pt x="19353" y="5989"/>
                  <a:pt x="19354" y="5990"/>
                  <a:pt x="19354" y="5991"/>
                </a:cubicBezTo>
                <a:lnTo>
                  <a:pt x="20055" y="5255"/>
                </a:lnTo>
                <a:cubicBezTo>
                  <a:pt x="20055" y="5255"/>
                  <a:pt x="20054" y="5254"/>
                  <a:pt x="20054" y="5253"/>
                </a:cubicBezTo>
                <a:lnTo>
                  <a:pt x="21464" y="3775"/>
                </a:lnTo>
                <a:lnTo>
                  <a:pt x="21463" y="3774"/>
                </a:lnTo>
                <a:cubicBezTo>
                  <a:pt x="21547" y="3686"/>
                  <a:pt x="21600" y="3567"/>
                  <a:pt x="21600" y="3436"/>
                </a:cubicBezTo>
                <a:cubicBezTo>
                  <a:pt x="21600" y="3166"/>
                  <a:pt x="21380" y="2945"/>
                  <a:pt x="21109" y="2945"/>
                </a:cubicBezTo>
                <a:cubicBezTo>
                  <a:pt x="20969" y="2945"/>
                  <a:pt x="20844" y="3005"/>
                  <a:pt x="20755" y="3099"/>
                </a:cubicBezTo>
                <a:lnTo>
                  <a:pt x="20754" y="3097"/>
                </a:lnTo>
                <a:lnTo>
                  <a:pt x="19493" y="4419"/>
                </a:lnTo>
                <a:cubicBezTo>
                  <a:pt x="19492" y="4418"/>
                  <a:pt x="19491" y="4416"/>
                  <a:pt x="19490" y="4415"/>
                </a:cubicBezTo>
                <a:lnTo>
                  <a:pt x="18805" y="5133"/>
                </a:lnTo>
                <a:cubicBezTo>
                  <a:pt x="18806" y="5134"/>
                  <a:pt x="18807" y="5136"/>
                  <a:pt x="18807" y="5137"/>
                </a:cubicBezTo>
                <a:cubicBezTo>
                  <a:pt x="18807" y="5137"/>
                  <a:pt x="10792" y="13534"/>
                  <a:pt x="10792" y="13534"/>
                </a:cubicBezTo>
                <a:close/>
              </a:path>
            </a:pathLst>
          </a:custGeom>
          <a:solidFill>
            <a:srgbClr val="14A5FF"/>
          </a:solidFill>
          <a:ln w="12700">
            <a:miter lim="400000"/>
          </a:ln>
        </p:spPr>
        <p:txBody>
          <a:bodyPr lIns="45719" rIns="45719" anchor="ctr"/>
          <a:lstStyle/>
          <a:p>
            <a:pPr defTabSz="457062">
              <a:defRPr spc="70" sz="2800">
                <a:solidFill>
                  <a:srgbClr val="494949"/>
                </a:solidFill>
                <a:effectLst>
                  <a:outerShdw sx="100000" sy="100000" kx="0" ky="0" algn="b" rotWithShape="0" blurRad="38100" dist="12700" dir="5400000">
                    <a:srgbClr val="000000">
                      <a:alpha val="50000"/>
                    </a:srgbClr>
                  </a:outerShdw>
                </a:effectLst>
                <a:latin typeface="Open Sans Bold"/>
                <a:ea typeface="Open Sans Bold"/>
                <a:cs typeface="Open Sans Bold"/>
                <a:sym typeface="Open Sans Bold"/>
              </a:defRPr>
            </a:pPr>
          </a:p>
        </p:txBody>
      </p:sp>
      <p:sp>
        <p:nvSpPr>
          <p:cNvPr id="223" name="Your elements signify to the user how, where, when, and why they should go where you want them to go intuitively"/>
          <p:cNvSpPr/>
          <p:nvPr/>
        </p:nvSpPr>
        <p:spPr>
          <a:xfrm>
            <a:off x="5913781" y="4102788"/>
            <a:ext cx="12543738" cy="19583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l">
              <a:defRPr spc="0" sz="3600">
                <a:solidFill>
                  <a:srgbClr val="5E5E5E"/>
                </a:solidFill>
                <a:latin typeface="Open Sans Regular"/>
                <a:ea typeface="Open Sans Regular"/>
                <a:cs typeface="Open Sans Regular"/>
                <a:sym typeface="Open Sans Regular"/>
              </a:defRPr>
            </a:lvl1pPr>
          </a:lstStyle>
          <a:p>
            <a:pPr/>
            <a:r>
              <a:t>Your elements signify to the user how, where, when, and why they should go where you want them to go intuitively</a:t>
            </a:r>
          </a:p>
        </p:txBody>
      </p:sp>
      <p:sp>
        <p:nvSpPr>
          <p:cNvPr id="224" name="Dingbat X"/>
          <p:cNvSpPr/>
          <p:nvPr/>
        </p:nvSpPr>
        <p:spPr>
          <a:xfrm>
            <a:off x="16782947" y="10328877"/>
            <a:ext cx="2542159" cy="3003989"/>
          </a:xfrm>
          <a:custGeom>
            <a:avLst/>
            <a:gdLst/>
            <a:ahLst/>
            <a:cxnLst>
              <a:cxn ang="0">
                <a:pos x="wd2" y="hd2"/>
              </a:cxn>
              <a:cxn ang="5400000">
                <a:pos x="wd2" y="hd2"/>
              </a:cxn>
              <a:cxn ang="10800000">
                <a:pos x="wd2" y="hd2"/>
              </a:cxn>
              <a:cxn ang="16200000">
                <a:pos x="wd2" y="hd2"/>
              </a:cxn>
            </a:cxnLst>
            <a:rect l="0" t="0" r="r" b="b"/>
            <a:pathLst>
              <a:path w="21484" h="21548" fill="norm" stroke="1" extrusionOk="0">
                <a:moveTo>
                  <a:pt x="18655" y="0"/>
                </a:moveTo>
                <a:cubicBezTo>
                  <a:pt x="18494" y="5"/>
                  <a:pt x="18333" y="109"/>
                  <a:pt x="18066" y="314"/>
                </a:cubicBezTo>
                <a:cubicBezTo>
                  <a:pt x="15478" y="2289"/>
                  <a:pt x="13027" y="4381"/>
                  <a:pt x="10727" y="6600"/>
                </a:cubicBezTo>
                <a:cubicBezTo>
                  <a:pt x="10587" y="6735"/>
                  <a:pt x="10434" y="6862"/>
                  <a:pt x="10258" y="7020"/>
                </a:cubicBezTo>
                <a:cubicBezTo>
                  <a:pt x="10102" y="6832"/>
                  <a:pt x="9974" y="6685"/>
                  <a:pt x="9856" y="6533"/>
                </a:cubicBezTo>
                <a:cubicBezTo>
                  <a:pt x="8908" y="5315"/>
                  <a:pt x="7971" y="4091"/>
                  <a:pt x="7009" y="2882"/>
                </a:cubicBezTo>
                <a:cubicBezTo>
                  <a:pt x="6625" y="2399"/>
                  <a:pt x="6178" y="1951"/>
                  <a:pt x="5769" y="1483"/>
                </a:cubicBezTo>
                <a:cubicBezTo>
                  <a:pt x="5573" y="1260"/>
                  <a:pt x="5327" y="1254"/>
                  <a:pt x="5044" y="1314"/>
                </a:cubicBezTo>
                <a:cubicBezTo>
                  <a:pt x="4759" y="1375"/>
                  <a:pt x="4593" y="1540"/>
                  <a:pt x="4590" y="1770"/>
                </a:cubicBezTo>
                <a:cubicBezTo>
                  <a:pt x="4583" y="2129"/>
                  <a:pt x="4349" y="2291"/>
                  <a:pt x="3989" y="2389"/>
                </a:cubicBezTo>
                <a:cubicBezTo>
                  <a:pt x="3741" y="2232"/>
                  <a:pt x="3498" y="2079"/>
                  <a:pt x="3221" y="1904"/>
                </a:cubicBezTo>
                <a:cubicBezTo>
                  <a:pt x="2922" y="2176"/>
                  <a:pt x="2660" y="2427"/>
                  <a:pt x="2382" y="2665"/>
                </a:cubicBezTo>
                <a:cubicBezTo>
                  <a:pt x="2135" y="2876"/>
                  <a:pt x="2125" y="3090"/>
                  <a:pt x="2231" y="3371"/>
                </a:cubicBezTo>
                <a:cubicBezTo>
                  <a:pt x="3179" y="5877"/>
                  <a:pt x="4394" y="8283"/>
                  <a:pt x="5880" y="10593"/>
                </a:cubicBezTo>
                <a:cubicBezTo>
                  <a:pt x="5956" y="10712"/>
                  <a:pt x="6024" y="10835"/>
                  <a:pt x="6094" y="10951"/>
                </a:cubicBezTo>
                <a:cubicBezTo>
                  <a:pt x="4046" y="12991"/>
                  <a:pt x="2019" y="15012"/>
                  <a:pt x="0" y="17024"/>
                </a:cubicBezTo>
                <a:cubicBezTo>
                  <a:pt x="166" y="17359"/>
                  <a:pt x="297" y="17644"/>
                  <a:pt x="450" y="17921"/>
                </a:cubicBezTo>
                <a:cubicBezTo>
                  <a:pt x="559" y="18117"/>
                  <a:pt x="570" y="18299"/>
                  <a:pt x="443" y="18491"/>
                </a:cubicBezTo>
                <a:cubicBezTo>
                  <a:pt x="355" y="18625"/>
                  <a:pt x="277" y="18763"/>
                  <a:pt x="214" y="18906"/>
                </a:cubicBezTo>
                <a:cubicBezTo>
                  <a:pt x="179" y="18986"/>
                  <a:pt x="139" y="19096"/>
                  <a:pt x="175" y="19164"/>
                </a:cubicBezTo>
                <a:cubicBezTo>
                  <a:pt x="462" y="19717"/>
                  <a:pt x="876" y="20186"/>
                  <a:pt x="1406" y="20550"/>
                </a:cubicBezTo>
                <a:cubicBezTo>
                  <a:pt x="1668" y="20457"/>
                  <a:pt x="1862" y="20370"/>
                  <a:pt x="2068" y="20319"/>
                </a:cubicBezTo>
                <a:cubicBezTo>
                  <a:pt x="2305" y="20259"/>
                  <a:pt x="2506" y="20384"/>
                  <a:pt x="2432" y="20567"/>
                </a:cubicBezTo>
                <a:cubicBezTo>
                  <a:pt x="2271" y="20967"/>
                  <a:pt x="2606" y="21165"/>
                  <a:pt x="2838" y="21403"/>
                </a:cubicBezTo>
                <a:cubicBezTo>
                  <a:pt x="3027" y="21596"/>
                  <a:pt x="3335" y="21593"/>
                  <a:pt x="3548" y="21414"/>
                </a:cubicBezTo>
                <a:cubicBezTo>
                  <a:pt x="3624" y="21350"/>
                  <a:pt x="3679" y="21268"/>
                  <a:pt x="3745" y="21195"/>
                </a:cubicBezTo>
                <a:cubicBezTo>
                  <a:pt x="5406" y="19353"/>
                  <a:pt x="7068" y="17510"/>
                  <a:pt x="8732" y="15669"/>
                </a:cubicBezTo>
                <a:cubicBezTo>
                  <a:pt x="8850" y="15538"/>
                  <a:pt x="8982" y="15417"/>
                  <a:pt x="9151" y="15248"/>
                </a:cubicBezTo>
                <a:cubicBezTo>
                  <a:pt x="9312" y="15457"/>
                  <a:pt x="9442" y="15618"/>
                  <a:pt x="9566" y="15782"/>
                </a:cubicBezTo>
                <a:cubicBezTo>
                  <a:pt x="10552" y="17091"/>
                  <a:pt x="11622" y="18348"/>
                  <a:pt x="12799" y="19538"/>
                </a:cubicBezTo>
                <a:cubicBezTo>
                  <a:pt x="13137" y="19880"/>
                  <a:pt x="13363" y="19913"/>
                  <a:pt x="13764" y="19639"/>
                </a:cubicBezTo>
                <a:cubicBezTo>
                  <a:pt x="14071" y="19429"/>
                  <a:pt x="14340" y="19181"/>
                  <a:pt x="14638" y="18942"/>
                </a:cubicBezTo>
                <a:cubicBezTo>
                  <a:pt x="14977" y="19118"/>
                  <a:pt x="15325" y="19299"/>
                  <a:pt x="15670" y="19479"/>
                </a:cubicBezTo>
                <a:cubicBezTo>
                  <a:pt x="15874" y="19336"/>
                  <a:pt x="16024" y="19228"/>
                  <a:pt x="16179" y="19123"/>
                </a:cubicBezTo>
                <a:cubicBezTo>
                  <a:pt x="16407" y="18969"/>
                  <a:pt x="16586" y="18817"/>
                  <a:pt x="16625" y="18532"/>
                </a:cubicBezTo>
                <a:cubicBezTo>
                  <a:pt x="16663" y="18245"/>
                  <a:pt x="16848" y="17980"/>
                  <a:pt x="17238" y="17893"/>
                </a:cubicBezTo>
                <a:cubicBezTo>
                  <a:pt x="17537" y="17826"/>
                  <a:pt x="17736" y="17646"/>
                  <a:pt x="17893" y="17435"/>
                </a:cubicBezTo>
                <a:cubicBezTo>
                  <a:pt x="18144" y="17098"/>
                  <a:pt x="18337" y="16737"/>
                  <a:pt x="18424" y="16377"/>
                </a:cubicBezTo>
                <a:cubicBezTo>
                  <a:pt x="16705" y="14528"/>
                  <a:pt x="15014" y="12708"/>
                  <a:pt x="13308" y="10873"/>
                </a:cubicBezTo>
                <a:cubicBezTo>
                  <a:pt x="13494" y="10665"/>
                  <a:pt x="13612" y="10530"/>
                  <a:pt x="13734" y="10397"/>
                </a:cubicBezTo>
                <a:cubicBezTo>
                  <a:pt x="15805" y="8137"/>
                  <a:pt x="18039" y="6000"/>
                  <a:pt x="20413" y="3968"/>
                </a:cubicBezTo>
                <a:cubicBezTo>
                  <a:pt x="20703" y="3719"/>
                  <a:pt x="20983" y="3471"/>
                  <a:pt x="21190" y="3153"/>
                </a:cubicBezTo>
                <a:cubicBezTo>
                  <a:pt x="21585" y="2544"/>
                  <a:pt x="21600" y="2565"/>
                  <a:pt x="21129" y="2026"/>
                </a:cubicBezTo>
                <a:cubicBezTo>
                  <a:pt x="20955" y="1827"/>
                  <a:pt x="20762" y="1776"/>
                  <a:pt x="20487" y="1772"/>
                </a:cubicBezTo>
                <a:cubicBezTo>
                  <a:pt x="19961" y="1764"/>
                  <a:pt x="19720" y="1486"/>
                  <a:pt x="19806" y="1064"/>
                </a:cubicBezTo>
                <a:cubicBezTo>
                  <a:pt x="19825" y="971"/>
                  <a:pt x="19804" y="847"/>
                  <a:pt x="19743" y="773"/>
                </a:cubicBezTo>
                <a:cubicBezTo>
                  <a:pt x="19597" y="599"/>
                  <a:pt x="19434" y="429"/>
                  <a:pt x="19245" y="289"/>
                </a:cubicBezTo>
                <a:cubicBezTo>
                  <a:pt x="18978" y="92"/>
                  <a:pt x="18816" y="-4"/>
                  <a:pt x="18655" y="0"/>
                </a:cubicBezTo>
                <a:close/>
              </a:path>
            </a:pathLst>
          </a:custGeom>
          <a:solidFill>
            <a:schemeClr val="accent4">
              <a:hueOff val="366961"/>
              <a:satOff val="4172"/>
              <a:lumOff val="11129"/>
            </a:schemeClr>
          </a:solidFill>
          <a:ln w="12700">
            <a:solidFill>
              <a:srgbClr val="0E6DE5"/>
            </a:solidFill>
            <a:miter lim="400000"/>
          </a:ln>
        </p:spPr>
        <p:txBody>
          <a:bodyPr lIns="45719" rIns="45719" anchor="ctr"/>
          <a:lstStyle/>
          <a:p>
            <a:pP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216"/>
                                        </p:tgtEl>
                                        <p:attrNameLst>
                                          <p:attrName>style.visibility</p:attrName>
                                        </p:attrNameLst>
                                      </p:cBhvr>
                                      <p:to>
                                        <p:strVal val="visible"/>
                                      </p:to>
                                    </p:set>
                                    <p:animEffect filter="dissolve" transition="in">
                                      <p:cBhvr>
                                        <p:cTn id="7" dur="600"/>
                                        <p:tgtEl>
                                          <p:spTgt spid="216"/>
                                        </p:tgtEl>
                                      </p:cBhvr>
                                    </p:animEffect>
                                  </p:childTnLst>
                                </p:cTn>
                              </p:par>
                            </p:childTnLst>
                          </p:cTn>
                        </p:par>
                        <p:par>
                          <p:cTn id="8" fill="hold">
                            <p:stCondLst>
                              <p:cond delay="600"/>
                            </p:stCondLst>
                            <p:childTnLst>
                              <p:par>
                                <p:cTn id="9" presetClass="entr" nodeType="afterEffect" presetID="9" grpId="2" fill="hold">
                                  <p:stCondLst>
                                    <p:cond delay="0"/>
                                  </p:stCondLst>
                                  <p:iterate type="el" backwards="0">
                                    <p:tmAbs val="0"/>
                                  </p:iterate>
                                  <p:childTnLst>
                                    <p:set>
                                      <p:cBhvr>
                                        <p:cTn id="10" fill="hold"/>
                                        <p:tgtEl>
                                          <p:spTgt spid="223"/>
                                        </p:tgtEl>
                                        <p:attrNameLst>
                                          <p:attrName>style.visibility</p:attrName>
                                        </p:attrNameLst>
                                      </p:cBhvr>
                                      <p:to>
                                        <p:strVal val="visible"/>
                                      </p:to>
                                    </p:set>
                                    <p:animEffect filter="dissolve" transition="in">
                                      <p:cBhvr>
                                        <p:cTn id="11" dur="3000"/>
                                        <p:tgtEl>
                                          <p:spTgt spid="223"/>
                                        </p:tgtEl>
                                      </p:cBhvr>
                                    </p:animEffect>
                                  </p:childTnLst>
                                </p:cTn>
                              </p:par>
                            </p:childTnLst>
                          </p:cTn>
                        </p:par>
                        <p:par>
                          <p:cTn id="12" fill="hold">
                            <p:stCondLst>
                              <p:cond delay="3600"/>
                            </p:stCondLst>
                            <p:childTnLst>
                              <p:par>
                                <p:cTn id="13" presetClass="entr" nodeType="afterEffect" presetSubtype="16" presetID="23" grpId="3" fill="hold">
                                  <p:stCondLst>
                                    <p:cond delay="0"/>
                                  </p:stCondLst>
                                  <p:iterate type="el" backwards="0">
                                    <p:tmAbs val="0"/>
                                  </p:iterate>
                                  <p:childTnLst>
                                    <p:set>
                                      <p:cBhvr>
                                        <p:cTn id="14" fill="hold"/>
                                        <p:tgtEl>
                                          <p:spTgt spid="220"/>
                                        </p:tgtEl>
                                        <p:attrNameLst>
                                          <p:attrName>style.visibility</p:attrName>
                                        </p:attrNameLst>
                                      </p:cBhvr>
                                      <p:to>
                                        <p:strVal val="visible"/>
                                      </p:to>
                                    </p:set>
                                    <p:anim calcmode="lin" valueType="num">
                                      <p:cBhvr>
                                        <p:cTn id="15" dur="1000" fill="hold"/>
                                        <p:tgtEl>
                                          <p:spTgt spid="220"/>
                                        </p:tgtEl>
                                        <p:attrNameLst>
                                          <p:attrName>ppt_w</p:attrName>
                                        </p:attrNameLst>
                                      </p:cBhvr>
                                      <p:tavLst>
                                        <p:tav tm="0">
                                          <p:val>
                                            <p:fltVal val="0"/>
                                          </p:val>
                                        </p:tav>
                                        <p:tav tm="100000">
                                          <p:val>
                                            <p:strVal val="#ppt_w"/>
                                          </p:val>
                                        </p:tav>
                                      </p:tavLst>
                                    </p:anim>
                                    <p:anim calcmode="lin" valueType="num">
                                      <p:cBhvr>
                                        <p:cTn id="16" dur="1000" fill="hold"/>
                                        <p:tgtEl>
                                          <p:spTgt spid="220"/>
                                        </p:tgtEl>
                                        <p:attrNameLst>
                                          <p:attrName>ppt_h</p:attrName>
                                        </p:attrNameLst>
                                      </p:cBhvr>
                                      <p:tavLst>
                                        <p:tav tm="0">
                                          <p:val>
                                            <p:fltVal val="0"/>
                                          </p:val>
                                        </p:tav>
                                        <p:tav tm="100000">
                                          <p:val>
                                            <p:strVal val="#ppt_h"/>
                                          </p:val>
                                        </p:tav>
                                      </p:tavLst>
                                    </p:anim>
                                  </p:childTnLst>
                                </p:cTn>
                              </p:par>
                            </p:childTnLst>
                          </p:cTn>
                        </p:par>
                        <p:par>
                          <p:cTn id="17" fill="hold">
                            <p:stCondLst>
                              <p:cond delay="4600"/>
                            </p:stCondLst>
                            <p:childTnLst>
                              <p:par>
                                <p:cTn id="18" presetClass="entr" nodeType="afterEffect" presetSubtype="16" presetID="23" grpId="4" fill="hold">
                                  <p:stCondLst>
                                    <p:cond delay="0"/>
                                  </p:stCondLst>
                                  <p:iterate type="el" backwards="0">
                                    <p:tmAbs val="0"/>
                                  </p:iterate>
                                  <p:childTnLst>
                                    <p:set>
                                      <p:cBhvr>
                                        <p:cTn id="19" fill="hold"/>
                                        <p:tgtEl>
                                          <p:spTgt spid="219"/>
                                        </p:tgtEl>
                                        <p:attrNameLst>
                                          <p:attrName>style.visibility</p:attrName>
                                        </p:attrNameLst>
                                      </p:cBhvr>
                                      <p:to>
                                        <p:strVal val="visible"/>
                                      </p:to>
                                    </p:set>
                                    <p:anim calcmode="lin" valueType="num">
                                      <p:cBhvr>
                                        <p:cTn id="20" dur="1000" fill="hold"/>
                                        <p:tgtEl>
                                          <p:spTgt spid="219"/>
                                        </p:tgtEl>
                                        <p:attrNameLst>
                                          <p:attrName>ppt_w</p:attrName>
                                        </p:attrNameLst>
                                      </p:cBhvr>
                                      <p:tavLst>
                                        <p:tav tm="0">
                                          <p:val>
                                            <p:fltVal val="0"/>
                                          </p:val>
                                        </p:tav>
                                        <p:tav tm="100000">
                                          <p:val>
                                            <p:strVal val="#ppt_w"/>
                                          </p:val>
                                        </p:tav>
                                      </p:tavLst>
                                    </p:anim>
                                    <p:anim calcmode="lin" valueType="num">
                                      <p:cBhvr>
                                        <p:cTn id="21" dur="1000" fill="hold"/>
                                        <p:tgtEl>
                                          <p:spTgt spid="219"/>
                                        </p:tgtEl>
                                        <p:attrNameLst>
                                          <p:attrName>ppt_h</p:attrName>
                                        </p:attrNameLst>
                                      </p:cBhvr>
                                      <p:tavLst>
                                        <p:tav tm="0">
                                          <p:val>
                                            <p:fltVal val="0"/>
                                          </p:val>
                                        </p:tav>
                                        <p:tav tm="100000">
                                          <p:val>
                                            <p:strVal val="#ppt_h"/>
                                          </p:val>
                                        </p:tav>
                                      </p:tavLst>
                                    </p:anim>
                                  </p:childTnLst>
                                </p:cTn>
                              </p:par>
                            </p:childTnLst>
                          </p:cTn>
                        </p:par>
                        <p:par>
                          <p:cTn id="22" fill="hold">
                            <p:stCondLst>
                              <p:cond delay="5600"/>
                            </p:stCondLst>
                            <p:childTnLst>
                              <p:par>
                                <p:cTn id="23" presetClass="entr" nodeType="afterEffect" presetSubtype="16" presetID="23" grpId="5" fill="hold">
                                  <p:stCondLst>
                                    <p:cond delay="0"/>
                                  </p:stCondLst>
                                  <p:iterate type="el" backwards="0">
                                    <p:tmAbs val="0"/>
                                  </p:iterate>
                                  <p:childTnLst>
                                    <p:set>
                                      <p:cBhvr>
                                        <p:cTn id="24" fill="hold"/>
                                        <p:tgtEl>
                                          <p:spTgt spid="222"/>
                                        </p:tgtEl>
                                        <p:attrNameLst>
                                          <p:attrName>style.visibility</p:attrName>
                                        </p:attrNameLst>
                                      </p:cBhvr>
                                      <p:to>
                                        <p:strVal val="visible"/>
                                      </p:to>
                                    </p:set>
                                    <p:anim calcmode="lin" valueType="num">
                                      <p:cBhvr>
                                        <p:cTn id="25" dur="1000" fill="hold"/>
                                        <p:tgtEl>
                                          <p:spTgt spid="222"/>
                                        </p:tgtEl>
                                        <p:attrNameLst>
                                          <p:attrName>ppt_w</p:attrName>
                                        </p:attrNameLst>
                                      </p:cBhvr>
                                      <p:tavLst>
                                        <p:tav tm="0">
                                          <p:val>
                                            <p:fltVal val="0"/>
                                          </p:val>
                                        </p:tav>
                                        <p:tav tm="100000">
                                          <p:val>
                                            <p:strVal val="#ppt_w"/>
                                          </p:val>
                                        </p:tav>
                                      </p:tavLst>
                                    </p:anim>
                                    <p:anim calcmode="lin" valueType="num">
                                      <p:cBhvr>
                                        <p:cTn id="26" dur="1000" fill="hold"/>
                                        <p:tgtEl>
                                          <p:spTgt spid="222"/>
                                        </p:tgtEl>
                                        <p:attrNameLst>
                                          <p:attrName>ppt_h</p:attrName>
                                        </p:attrNameLst>
                                      </p:cBhvr>
                                      <p:tavLst>
                                        <p:tav tm="0">
                                          <p:val>
                                            <p:fltVal val="0"/>
                                          </p:val>
                                        </p:tav>
                                        <p:tav tm="100000">
                                          <p:val>
                                            <p:strVal val="#ppt_h"/>
                                          </p:val>
                                        </p:tav>
                                      </p:tavLst>
                                    </p:anim>
                                  </p:childTnLst>
                                </p:cTn>
                              </p:par>
                            </p:childTnLst>
                          </p:cTn>
                        </p:par>
                        <p:par>
                          <p:cTn id="27" fill="hold">
                            <p:stCondLst>
                              <p:cond delay="6600"/>
                            </p:stCondLst>
                            <p:childTnLst>
                              <p:par>
                                <p:cTn id="28" presetClass="entr" nodeType="afterEffect" presetSubtype="16" presetID="23" grpId="6" fill="hold">
                                  <p:stCondLst>
                                    <p:cond delay="0"/>
                                  </p:stCondLst>
                                  <p:iterate type="el" backwards="0">
                                    <p:tmAbs val="0"/>
                                  </p:iterate>
                                  <p:childTnLst>
                                    <p:set>
                                      <p:cBhvr>
                                        <p:cTn id="29" fill="hold"/>
                                        <p:tgtEl>
                                          <p:spTgt spid="221"/>
                                        </p:tgtEl>
                                        <p:attrNameLst>
                                          <p:attrName>style.visibility</p:attrName>
                                        </p:attrNameLst>
                                      </p:cBhvr>
                                      <p:to>
                                        <p:strVal val="visible"/>
                                      </p:to>
                                    </p:set>
                                    <p:anim calcmode="lin" valueType="num">
                                      <p:cBhvr>
                                        <p:cTn id="30" dur="1000" fill="hold"/>
                                        <p:tgtEl>
                                          <p:spTgt spid="221"/>
                                        </p:tgtEl>
                                        <p:attrNameLst>
                                          <p:attrName>ppt_w</p:attrName>
                                        </p:attrNameLst>
                                      </p:cBhvr>
                                      <p:tavLst>
                                        <p:tav tm="0">
                                          <p:val>
                                            <p:fltVal val="0"/>
                                          </p:val>
                                        </p:tav>
                                        <p:tav tm="100000">
                                          <p:val>
                                            <p:strVal val="#ppt_w"/>
                                          </p:val>
                                        </p:tav>
                                      </p:tavLst>
                                    </p:anim>
                                    <p:anim calcmode="lin" valueType="num">
                                      <p:cBhvr>
                                        <p:cTn id="31" dur="1000" fill="hold"/>
                                        <p:tgtEl>
                                          <p:spTgt spid="221"/>
                                        </p:tgtEl>
                                        <p:attrNameLst>
                                          <p:attrName>ppt_h</p:attrName>
                                        </p:attrNameLst>
                                      </p:cBhvr>
                                      <p:tavLst>
                                        <p:tav tm="0">
                                          <p:val>
                                            <p:fltVal val="0"/>
                                          </p:val>
                                        </p:tav>
                                        <p:tav tm="100000">
                                          <p:val>
                                            <p:strVal val="#ppt_h"/>
                                          </p:val>
                                        </p:tav>
                                      </p:tavLst>
                                    </p:anim>
                                  </p:childTnLst>
                                </p:cTn>
                              </p:par>
                            </p:childTnLst>
                          </p:cTn>
                        </p:par>
                        <p:par>
                          <p:cTn id="32" fill="hold">
                            <p:stCondLst>
                              <p:cond delay="7600"/>
                            </p:stCondLst>
                            <p:childTnLst>
                              <p:par>
                                <p:cTn id="33" presetClass="entr" nodeType="afterEffect" presetSubtype="16" presetID="23" grpId="7" fill="hold">
                                  <p:stCondLst>
                                    <p:cond delay="0"/>
                                  </p:stCondLst>
                                  <p:iterate type="el" backwards="0">
                                    <p:tmAbs val="0"/>
                                  </p:iterate>
                                  <p:childTnLst>
                                    <p:set>
                                      <p:cBhvr>
                                        <p:cTn id="34" fill="hold"/>
                                        <p:tgtEl>
                                          <p:spTgt spid="218"/>
                                        </p:tgtEl>
                                        <p:attrNameLst>
                                          <p:attrName>style.visibility</p:attrName>
                                        </p:attrNameLst>
                                      </p:cBhvr>
                                      <p:to>
                                        <p:strVal val="visible"/>
                                      </p:to>
                                    </p:set>
                                    <p:anim calcmode="lin" valueType="num">
                                      <p:cBhvr>
                                        <p:cTn id="35" dur="1000" fill="hold"/>
                                        <p:tgtEl>
                                          <p:spTgt spid="218"/>
                                        </p:tgtEl>
                                        <p:attrNameLst>
                                          <p:attrName>ppt_w</p:attrName>
                                        </p:attrNameLst>
                                      </p:cBhvr>
                                      <p:tavLst>
                                        <p:tav tm="0">
                                          <p:val>
                                            <p:fltVal val="0"/>
                                          </p:val>
                                        </p:tav>
                                        <p:tav tm="100000">
                                          <p:val>
                                            <p:strVal val="#ppt_w"/>
                                          </p:val>
                                        </p:tav>
                                      </p:tavLst>
                                    </p:anim>
                                    <p:anim calcmode="lin" valueType="num">
                                      <p:cBhvr>
                                        <p:cTn id="36" dur="1000" fill="hold"/>
                                        <p:tgtEl>
                                          <p:spTgt spid="218"/>
                                        </p:tgtEl>
                                        <p:attrNameLst>
                                          <p:attrName>ppt_h</p:attrName>
                                        </p:attrNameLst>
                                      </p:cBhvr>
                                      <p:tavLst>
                                        <p:tav tm="0">
                                          <p:val>
                                            <p:fltVal val="0"/>
                                          </p:val>
                                        </p:tav>
                                        <p:tav tm="100000">
                                          <p:val>
                                            <p:strVal val="#ppt_h"/>
                                          </p:val>
                                        </p:tav>
                                      </p:tavLst>
                                    </p:anim>
                                  </p:childTnLst>
                                </p:cTn>
                              </p:par>
                            </p:childTnLst>
                          </p:cTn>
                        </p:par>
                        <p:par>
                          <p:cTn id="37" fill="hold">
                            <p:stCondLst>
                              <p:cond delay="8600"/>
                            </p:stCondLst>
                            <p:childTnLst>
                              <p:par>
                                <p:cTn id="38" presetClass="entr" nodeType="afterEffect" presetSubtype="16" presetID="23" grpId="8" fill="hold">
                                  <p:stCondLst>
                                    <p:cond delay="0"/>
                                  </p:stCondLst>
                                  <p:iterate type="el" backwards="0">
                                    <p:tmAbs val="0"/>
                                  </p:iterate>
                                  <p:childTnLst>
                                    <p:set>
                                      <p:cBhvr>
                                        <p:cTn id="39" fill="hold"/>
                                        <p:tgtEl>
                                          <p:spTgt spid="217"/>
                                        </p:tgtEl>
                                        <p:attrNameLst>
                                          <p:attrName>style.visibility</p:attrName>
                                        </p:attrNameLst>
                                      </p:cBhvr>
                                      <p:to>
                                        <p:strVal val="visible"/>
                                      </p:to>
                                    </p:set>
                                    <p:anim calcmode="lin" valueType="num">
                                      <p:cBhvr>
                                        <p:cTn id="40" dur="1000" fill="hold"/>
                                        <p:tgtEl>
                                          <p:spTgt spid="217"/>
                                        </p:tgtEl>
                                        <p:attrNameLst>
                                          <p:attrName>ppt_w</p:attrName>
                                        </p:attrNameLst>
                                      </p:cBhvr>
                                      <p:tavLst>
                                        <p:tav tm="0">
                                          <p:val>
                                            <p:fltVal val="0"/>
                                          </p:val>
                                        </p:tav>
                                        <p:tav tm="100000">
                                          <p:val>
                                            <p:strVal val="#ppt_w"/>
                                          </p:val>
                                        </p:tav>
                                      </p:tavLst>
                                    </p:anim>
                                    <p:anim calcmode="lin" valueType="num">
                                      <p:cBhvr>
                                        <p:cTn id="41" dur="1000" fill="hold"/>
                                        <p:tgtEl>
                                          <p:spTgt spid="217"/>
                                        </p:tgtEl>
                                        <p:attrNameLst>
                                          <p:attrName>ppt_h</p:attrName>
                                        </p:attrNameLst>
                                      </p:cBhvr>
                                      <p:tavLst>
                                        <p:tav tm="0">
                                          <p:val>
                                            <p:fltVal val="0"/>
                                          </p:val>
                                        </p:tav>
                                        <p:tav tm="100000">
                                          <p:val>
                                            <p:strVal val="#ppt_h"/>
                                          </p:val>
                                        </p:tav>
                                      </p:tavLst>
                                    </p:anim>
                                  </p:childTnLst>
                                </p:cTn>
                              </p:par>
                            </p:childTnLst>
                          </p:cTn>
                        </p:par>
                        <p:par>
                          <p:cTn id="42" fill="hold">
                            <p:stCondLst>
                              <p:cond delay="9600"/>
                            </p:stCondLst>
                            <p:childTnLst>
                              <p:par>
                                <p:cTn id="43" presetClass="entr" nodeType="afterEffect" presetSubtype="1" presetID="2" grpId="9" fill="hold">
                                  <p:stCondLst>
                                    <p:cond delay="0"/>
                                  </p:stCondLst>
                                  <p:iterate type="el" backwards="0">
                                    <p:tmAbs val="0"/>
                                  </p:iterate>
                                  <p:childTnLst>
                                    <p:set>
                                      <p:cBhvr>
                                        <p:cTn id="44" fill="hold"/>
                                        <p:tgtEl>
                                          <p:spTgt spid="224"/>
                                        </p:tgtEl>
                                        <p:attrNameLst>
                                          <p:attrName>style.visibility</p:attrName>
                                        </p:attrNameLst>
                                      </p:cBhvr>
                                      <p:to>
                                        <p:strVal val="visible"/>
                                      </p:to>
                                    </p:set>
                                    <p:anim calcmode="lin" valueType="num">
                                      <p:cBhvr>
                                        <p:cTn id="45" dur="1000" fill="hold"/>
                                        <p:tgtEl>
                                          <p:spTgt spid="224"/>
                                        </p:tgtEl>
                                        <p:attrNameLst>
                                          <p:attrName>ppt_x</p:attrName>
                                        </p:attrNameLst>
                                      </p:cBhvr>
                                      <p:tavLst>
                                        <p:tav tm="0">
                                          <p:val>
                                            <p:strVal val="#ppt_x"/>
                                          </p:val>
                                        </p:tav>
                                        <p:tav tm="100000">
                                          <p:val>
                                            <p:strVal val="#ppt_x"/>
                                          </p:val>
                                        </p:tav>
                                      </p:tavLst>
                                    </p:anim>
                                    <p:anim calcmode="lin" valueType="num">
                                      <p:cBhvr>
                                        <p:cTn id="46" dur="1000" fill="hold"/>
                                        <p:tgtEl>
                                          <p:spTgt spid="22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17" grpId="8"/>
      <p:bldP build="whole" bldLvl="1" animBg="1" rev="0" advAuto="0" spid="223" grpId="2"/>
      <p:bldP build="whole" bldLvl="1" animBg="1" rev="0" advAuto="0" spid="221" grpId="6"/>
      <p:bldP build="whole" bldLvl="1" animBg="1" rev="0" advAuto="0" spid="222" grpId="5"/>
      <p:bldP build="whole" bldLvl="1" animBg="1" rev="0" advAuto="0" spid="219" grpId="4"/>
      <p:bldP build="whole" bldLvl="1" animBg="1" rev="0" advAuto="0" spid="224" grpId="9"/>
      <p:bldP build="whole" bldLvl="1" animBg="1" rev="0" advAuto="0" spid="216" grpId="1"/>
      <p:bldP build="whole" bldLvl="1" animBg="1" rev="0" advAuto="0" spid="220" grpId="3"/>
      <p:bldP build="whole" bldLvl="1" animBg="1" rev="0" advAuto="0" spid="218" grpId="7"/>
    </p:bldLst>
  </p:timing>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8" name="USABILITY"/>
          <p:cNvSpPr/>
          <p:nvPr/>
        </p:nvSpPr>
        <p:spPr>
          <a:xfrm>
            <a:off x="12099106" y="3377175"/>
            <a:ext cx="9477067" cy="379730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l">
              <a:lnSpc>
                <a:spcPts val="14000"/>
              </a:lnSpc>
              <a:defRPr sz="12500">
                <a:solidFill>
                  <a:srgbClr val="494949"/>
                </a:solidFill>
              </a:defRPr>
            </a:lvl1pPr>
          </a:lstStyle>
          <a:p>
            <a:pPr/>
            <a:r>
              <a:t>USABILITY</a:t>
            </a:r>
          </a:p>
        </p:txBody>
      </p:sp>
      <p:sp>
        <p:nvSpPr>
          <p:cNvPr id="229" name="Forms follow logical  and  direction"/>
          <p:cNvSpPr/>
          <p:nvPr/>
        </p:nvSpPr>
        <p:spPr>
          <a:xfrm>
            <a:off x="13028059" y="5533100"/>
            <a:ext cx="8464337" cy="7137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lgn="l">
              <a:defRPr spc="0" sz="3600">
                <a:solidFill>
                  <a:srgbClr val="5E5E5E"/>
                </a:solidFill>
                <a:latin typeface="Open Sans Regular"/>
                <a:ea typeface="Open Sans Regular"/>
                <a:cs typeface="Open Sans Regular"/>
                <a:sym typeface="Open Sans Regular"/>
              </a:defRPr>
            </a:pPr>
            <a:r>
              <a:t>Forms follow logical </a:t>
            </a:r>
            <a:r>
              <a:rPr>
                <a:latin typeface="Font Awesome 5 Free Solid"/>
                <a:ea typeface="Font Awesome 5 Free Solid"/>
                <a:cs typeface="Font Awesome 5 Free Solid"/>
                <a:sym typeface="Font Awesome 5 Free Solid"/>
              </a:rPr>
              <a:t></a:t>
            </a:r>
            <a:r>
              <a:t> and </a:t>
            </a:r>
            <a:r>
              <a:rPr>
                <a:latin typeface="Font Awesome 5 Free Solid"/>
                <a:ea typeface="Font Awesome 5 Free Solid"/>
                <a:cs typeface="Font Awesome 5 Free Solid"/>
                <a:sym typeface="Font Awesome 5 Free Solid"/>
              </a:rPr>
              <a:t> </a:t>
            </a:r>
            <a:r>
              <a:t>direction </a:t>
            </a:r>
          </a:p>
        </p:txBody>
      </p:sp>
      <p:sp>
        <p:nvSpPr>
          <p:cNvPr id="230" name="Shape"/>
          <p:cNvSpPr/>
          <p:nvPr/>
        </p:nvSpPr>
        <p:spPr>
          <a:xfrm>
            <a:off x="12259653" y="5563111"/>
            <a:ext cx="558656" cy="55865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732" y="6661"/>
                </a:moveTo>
                <a:cubicBezTo>
                  <a:pt x="20540" y="6471"/>
                  <a:pt x="20228" y="6473"/>
                  <a:pt x="20038" y="6667"/>
                </a:cubicBezTo>
                <a:cubicBezTo>
                  <a:pt x="19903" y="6804"/>
                  <a:pt x="19870" y="7000"/>
                  <a:pt x="19929" y="7171"/>
                </a:cubicBezTo>
                <a:lnTo>
                  <a:pt x="19918" y="7175"/>
                </a:lnTo>
                <a:cubicBezTo>
                  <a:pt x="20365" y="8298"/>
                  <a:pt x="20618" y="9518"/>
                  <a:pt x="20618" y="10800"/>
                </a:cubicBezTo>
                <a:cubicBezTo>
                  <a:pt x="20618" y="16223"/>
                  <a:pt x="16223" y="20618"/>
                  <a:pt x="10800" y="20618"/>
                </a:cubicBezTo>
                <a:cubicBezTo>
                  <a:pt x="5378" y="20618"/>
                  <a:pt x="982" y="16223"/>
                  <a:pt x="982" y="10800"/>
                </a:cubicBezTo>
                <a:cubicBezTo>
                  <a:pt x="982" y="5377"/>
                  <a:pt x="5378" y="982"/>
                  <a:pt x="10800" y="982"/>
                </a:cubicBezTo>
                <a:cubicBezTo>
                  <a:pt x="13575" y="982"/>
                  <a:pt x="16077" y="2136"/>
                  <a:pt x="17862" y="3989"/>
                </a:cubicBezTo>
                <a:lnTo>
                  <a:pt x="17868" y="3982"/>
                </a:lnTo>
                <a:cubicBezTo>
                  <a:pt x="18062" y="4157"/>
                  <a:pt x="18359" y="4153"/>
                  <a:pt x="18544" y="3965"/>
                </a:cubicBezTo>
                <a:cubicBezTo>
                  <a:pt x="18734" y="3771"/>
                  <a:pt x="18732" y="3461"/>
                  <a:pt x="18539" y="3270"/>
                </a:cubicBezTo>
                <a:cubicBezTo>
                  <a:pt x="18520" y="3252"/>
                  <a:pt x="18496" y="3244"/>
                  <a:pt x="18476" y="3230"/>
                </a:cubicBezTo>
                <a:cubicBezTo>
                  <a:pt x="16521" y="1241"/>
                  <a:pt x="13810" y="0"/>
                  <a:pt x="10800" y="0"/>
                </a:cubicBezTo>
                <a:cubicBezTo>
                  <a:pt x="4835" y="0"/>
                  <a:pt x="0" y="4835"/>
                  <a:pt x="0" y="10800"/>
                </a:cubicBezTo>
                <a:cubicBezTo>
                  <a:pt x="0" y="16764"/>
                  <a:pt x="4835" y="21600"/>
                  <a:pt x="10800" y="21600"/>
                </a:cubicBezTo>
                <a:cubicBezTo>
                  <a:pt x="16765" y="21600"/>
                  <a:pt x="21600" y="16764"/>
                  <a:pt x="21600" y="10800"/>
                </a:cubicBezTo>
                <a:cubicBezTo>
                  <a:pt x="21600" y="9412"/>
                  <a:pt x="21329" y="8089"/>
                  <a:pt x="20851" y="6869"/>
                </a:cubicBezTo>
                <a:cubicBezTo>
                  <a:pt x="20828" y="6794"/>
                  <a:pt x="20793" y="6721"/>
                  <a:pt x="20732" y="6661"/>
                </a:cubicBezTo>
                <a:moveTo>
                  <a:pt x="10792" y="13534"/>
                </a:moveTo>
                <a:lnTo>
                  <a:pt x="6238" y="8980"/>
                </a:lnTo>
                <a:cubicBezTo>
                  <a:pt x="6149" y="8891"/>
                  <a:pt x="6027" y="8836"/>
                  <a:pt x="5891" y="8836"/>
                </a:cubicBezTo>
                <a:cubicBezTo>
                  <a:pt x="5620" y="8836"/>
                  <a:pt x="5400" y="9056"/>
                  <a:pt x="5400" y="9327"/>
                </a:cubicBezTo>
                <a:cubicBezTo>
                  <a:pt x="5400" y="9463"/>
                  <a:pt x="5455" y="9585"/>
                  <a:pt x="5544" y="9675"/>
                </a:cubicBezTo>
                <a:lnTo>
                  <a:pt x="10453" y="14583"/>
                </a:lnTo>
                <a:cubicBezTo>
                  <a:pt x="10542" y="14672"/>
                  <a:pt x="10664" y="14727"/>
                  <a:pt x="10800" y="14727"/>
                </a:cubicBezTo>
                <a:cubicBezTo>
                  <a:pt x="10940" y="14727"/>
                  <a:pt x="11064" y="14668"/>
                  <a:pt x="11154" y="14574"/>
                </a:cubicBezTo>
                <a:lnTo>
                  <a:pt x="11155" y="14576"/>
                </a:lnTo>
                <a:lnTo>
                  <a:pt x="19353" y="5988"/>
                </a:lnTo>
                <a:cubicBezTo>
                  <a:pt x="19353" y="5989"/>
                  <a:pt x="19354" y="5990"/>
                  <a:pt x="19354" y="5991"/>
                </a:cubicBezTo>
                <a:lnTo>
                  <a:pt x="20055" y="5255"/>
                </a:lnTo>
                <a:cubicBezTo>
                  <a:pt x="20055" y="5255"/>
                  <a:pt x="20054" y="5254"/>
                  <a:pt x="20054" y="5253"/>
                </a:cubicBezTo>
                <a:lnTo>
                  <a:pt x="21464" y="3775"/>
                </a:lnTo>
                <a:lnTo>
                  <a:pt x="21463" y="3774"/>
                </a:lnTo>
                <a:cubicBezTo>
                  <a:pt x="21547" y="3686"/>
                  <a:pt x="21600" y="3567"/>
                  <a:pt x="21600" y="3436"/>
                </a:cubicBezTo>
                <a:cubicBezTo>
                  <a:pt x="21600" y="3166"/>
                  <a:pt x="21380" y="2945"/>
                  <a:pt x="21109" y="2945"/>
                </a:cubicBezTo>
                <a:cubicBezTo>
                  <a:pt x="20969" y="2945"/>
                  <a:pt x="20844" y="3005"/>
                  <a:pt x="20755" y="3099"/>
                </a:cubicBezTo>
                <a:lnTo>
                  <a:pt x="20754" y="3097"/>
                </a:lnTo>
                <a:lnTo>
                  <a:pt x="19493" y="4419"/>
                </a:lnTo>
                <a:cubicBezTo>
                  <a:pt x="19492" y="4418"/>
                  <a:pt x="19491" y="4416"/>
                  <a:pt x="19490" y="4415"/>
                </a:cubicBezTo>
                <a:lnTo>
                  <a:pt x="18805" y="5133"/>
                </a:lnTo>
                <a:cubicBezTo>
                  <a:pt x="18806" y="5134"/>
                  <a:pt x="18807" y="5136"/>
                  <a:pt x="18807" y="5137"/>
                </a:cubicBezTo>
                <a:cubicBezTo>
                  <a:pt x="18807" y="5137"/>
                  <a:pt x="10792" y="13534"/>
                  <a:pt x="10792" y="13534"/>
                </a:cubicBezTo>
                <a:close/>
              </a:path>
            </a:pathLst>
          </a:custGeom>
          <a:solidFill>
            <a:srgbClr val="14A5FF"/>
          </a:solidFill>
          <a:ln w="12700">
            <a:miter lim="400000"/>
          </a:ln>
        </p:spPr>
        <p:txBody>
          <a:bodyPr lIns="45719" rIns="45719" anchor="ctr"/>
          <a:lstStyle/>
          <a:p>
            <a:pPr defTabSz="457062">
              <a:defRPr spc="70" sz="2800">
                <a:solidFill>
                  <a:srgbClr val="494949"/>
                </a:solidFill>
                <a:effectLst>
                  <a:outerShdw sx="100000" sy="100000" kx="0" ky="0" algn="b" rotWithShape="0" blurRad="38100" dist="12700" dir="5400000">
                    <a:srgbClr val="000000">
                      <a:alpha val="50000"/>
                    </a:srgbClr>
                  </a:outerShdw>
                </a:effectLst>
                <a:latin typeface="Open Sans Bold"/>
                <a:ea typeface="Open Sans Bold"/>
                <a:cs typeface="Open Sans Bold"/>
                <a:sym typeface="Open Sans Bold"/>
              </a:defRPr>
            </a:pPr>
          </a:p>
        </p:txBody>
      </p:sp>
      <p:sp>
        <p:nvSpPr>
          <p:cNvPr id="231" name="Follow accessibility best practices"/>
          <p:cNvSpPr/>
          <p:nvPr/>
        </p:nvSpPr>
        <p:spPr>
          <a:xfrm>
            <a:off x="13008058" y="6486125"/>
            <a:ext cx="7158371" cy="7137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lgn="l">
              <a:defRPr spc="0" sz="3600">
                <a:solidFill>
                  <a:srgbClr val="5E5E5E"/>
                </a:solidFill>
                <a:latin typeface="Open Sans Regular"/>
                <a:ea typeface="Open Sans Regular"/>
                <a:cs typeface="Open Sans Regular"/>
                <a:sym typeface="Open Sans Regular"/>
              </a:defRPr>
            </a:lvl1pPr>
          </a:lstStyle>
          <a:p>
            <a:pPr/>
            <a:r>
              <a:t>Follow accessibility best practices</a:t>
            </a:r>
          </a:p>
        </p:txBody>
      </p:sp>
      <p:sp>
        <p:nvSpPr>
          <p:cNvPr id="232" name="Shape"/>
          <p:cNvSpPr/>
          <p:nvPr/>
        </p:nvSpPr>
        <p:spPr>
          <a:xfrm>
            <a:off x="12239652" y="6516135"/>
            <a:ext cx="558656" cy="55865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732" y="6661"/>
                </a:moveTo>
                <a:cubicBezTo>
                  <a:pt x="20540" y="6471"/>
                  <a:pt x="20228" y="6473"/>
                  <a:pt x="20038" y="6667"/>
                </a:cubicBezTo>
                <a:cubicBezTo>
                  <a:pt x="19903" y="6804"/>
                  <a:pt x="19870" y="7000"/>
                  <a:pt x="19929" y="7171"/>
                </a:cubicBezTo>
                <a:lnTo>
                  <a:pt x="19918" y="7175"/>
                </a:lnTo>
                <a:cubicBezTo>
                  <a:pt x="20365" y="8298"/>
                  <a:pt x="20618" y="9518"/>
                  <a:pt x="20618" y="10800"/>
                </a:cubicBezTo>
                <a:cubicBezTo>
                  <a:pt x="20618" y="16223"/>
                  <a:pt x="16223" y="20618"/>
                  <a:pt x="10800" y="20618"/>
                </a:cubicBezTo>
                <a:cubicBezTo>
                  <a:pt x="5378" y="20618"/>
                  <a:pt x="982" y="16223"/>
                  <a:pt x="982" y="10800"/>
                </a:cubicBezTo>
                <a:cubicBezTo>
                  <a:pt x="982" y="5377"/>
                  <a:pt x="5378" y="982"/>
                  <a:pt x="10800" y="982"/>
                </a:cubicBezTo>
                <a:cubicBezTo>
                  <a:pt x="13575" y="982"/>
                  <a:pt x="16077" y="2136"/>
                  <a:pt x="17862" y="3989"/>
                </a:cubicBezTo>
                <a:lnTo>
                  <a:pt x="17868" y="3982"/>
                </a:lnTo>
                <a:cubicBezTo>
                  <a:pt x="18062" y="4157"/>
                  <a:pt x="18359" y="4153"/>
                  <a:pt x="18544" y="3965"/>
                </a:cubicBezTo>
                <a:cubicBezTo>
                  <a:pt x="18734" y="3771"/>
                  <a:pt x="18732" y="3461"/>
                  <a:pt x="18539" y="3270"/>
                </a:cubicBezTo>
                <a:cubicBezTo>
                  <a:pt x="18520" y="3252"/>
                  <a:pt x="18496" y="3244"/>
                  <a:pt x="18476" y="3230"/>
                </a:cubicBezTo>
                <a:cubicBezTo>
                  <a:pt x="16521" y="1241"/>
                  <a:pt x="13810" y="0"/>
                  <a:pt x="10800" y="0"/>
                </a:cubicBezTo>
                <a:cubicBezTo>
                  <a:pt x="4835" y="0"/>
                  <a:pt x="0" y="4835"/>
                  <a:pt x="0" y="10800"/>
                </a:cubicBezTo>
                <a:cubicBezTo>
                  <a:pt x="0" y="16764"/>
                  <a:pt x="4835" y="21600"/>
                  <a:pt x="10800" y="21600"/>
                </a:cubicBezTo>
                <a:cubicBezTo>
                  <a:pt x="16765" y="21600"/>
                  <a:pt x="21600" y="16764"/>
                  <a:pt x="21600" y="10800"/>
                </a:cubicBezTo>
                <a:cubicBezTo>
                  <a:pt x="21600" y="9412"/>
                  <a:pt x="21329" y="8089"/>
                  <a:pt x="20851" y="6869"/>
                </a:cubicBezTo>
                <a:cubicBezTo>
                  <a:pt x="20828" y="6794"/>
                  <a:pt x="20793" y="6721"/>
                  <a:pt x="20732" y="6661"/>
                </a:cubicBezTo>
                <a:moveTo>
                  <a:pt x="10792" y="13534"/>
                </a:moveTo>
                <a:lnTo>
                  <a:pt x="6238" y="8980"/>
                </a:lnTo>
                <a:cubicBezTo>
                  <a:pt x="6149" y="8891"/>
                  <a:pt x="6027" y="8836"/>
                  <a:pt x="5891" y="8836"/>
                </a:cubicBezTo>
                <a:cubicBezTo>
                  <a:pt x="5620" y="8836"/>
                  <a:pt x="5400" y="9056"/>
                  <a:pt x="5400" y="9327"/>
                </a:cubicBezTo>
                <a:cubicBezTo>
                  <a:pt x="5400" y="9463"/>
                  <a:pt x="5455" y="9585"/>
                  <a:pt x="5544" y="9675"/>
                </a:cubicBezTo>
                <a:lnTo>
                  <a:pt x="10453" y="14583"/>
                </a:lnTo>
                <a:cubicBezTo>
                  <a:pt x="10542" y="14672"/>
                  <a:pt x="10664" y="14727"/>
                  <a:pt x="10800" y="14727"/>
                </a:cubicBezTo>
                <a:cubicBezTo>
                  <a:pt x="10940" y="14727"/>
                  <a:pt x="11064" y="14668"/>
                  <a:pt x="11154" y="14574"/>
                </a:cubicBezTo>
                <a:lnTo>
                  <a:pt x="11155" y="14576"/>
                </a:lnTo>
                <a:lnTo>
                  <a:pt x="19353" y="5988"/>
                </a:lnTo>
                <a:cubicBezTo>
                  <a:pt x="19353" y="5989"/>
                  <a:pt x="19354" y="5990"/>
                  <a:pt x="19354" y="5991"/>
                </a:cubicBezTo>
                <a:lnTo>
                  <a:pt x="20055" y="5255"/>
                </a:lnTo>
                <a:cubicBezTo>
                  <a:pt x="20055" y="5255"/>
                  <a:pt x="20054" y="5254"/>
                  <a:pt x="20054" y="5253"/>
                </a:cubicBezTo>
                <a:lnTo>
                  <a:pt x="21464" y="3775"/>
                </a:lnTo>
                <a:lnTo>
                  <a:pt x="21463" y="3774"/>
                </a:lnTo>
                <a:cubicBezTo>
                  <a:pt x="21547" y="3686"/>
                  <a:pt x="21600" y="3567"/>
                  <a:pt x="21600" y="3436"/>
                </a:cubicBezTo>
                <a:cubicBezTo>
                  <a:pt x="21600" y="3166"/>
                  <a:pt x="21380" y="2945"/>
                  <a:pt x="21109" y="2945"/>
                </a:cubicBezTo>
                <a:cubicBezTo>
                  <a:pt x="20969" y="2945"/>
                  <a:pt x="20844" y="3005"/>
                  <a:pt x="20755" y="3099"/>
                </a:cubicBezTo>
                <a:lnTo>
                  <a:pt x="20754" y="3097"/>
                </a:lnTo>
                <a:lnTo>
                  <a:pt x="19493" y="4419"/>
                </a:lnTo>
                <a:cubicBezTo>
                  <a:pt x="19492" y="4418"/>
                  <a:pt x="19491" y="4416"/>
                  <a:pt x="19490" y="4415"/>
                </a:cubicBezTo>
                <a:lnTo>
                  <a:pt x="18805" y="5133"/>
                </a:lnTo>
                <a:cubicBezTo>
                  <a:pt x="18806" y="5134"/>
                  <a:pt x="18807" y="5136"/>
                  <a:pt x="18807" y="5137"/>
                </a:cubicBezTo>
                <a:cubicBezTo>
                  <a:pt x="18807" y="5137"/>
                  <a:pt x="10792" y="13534"/>
                  <a:pt x="10792" y="13534"/>
                </a:cubicBezTo>
                <a:close/>
              </a:path>
            </a:pathLst>
          </a:custGeom>
          <a:solidFill>
            <a:srgbClr val="14A5FF"/>
          </a:solidFill>
          <a:ln w="12700">
            <a:miter lim="400000"/>
          </a:ln>
        </p:spPr>
        <p:txBody>
          <a:bodyPr lIns="45719" rIns="45719" anchor="ctr"/>
          <a:lstStyle/>
          <a:p>
            <a:pPr defTabSz="457062">
              <a:defRPr spc="70" sz="2800">
                <a:solidFill>
                  <a:srgbClr val="494949"/>
                </a:solidFill>
                <a:effectLst>
                  <a:outerShdw sx="100000" sy="100000" kx="0" ky="0" algn="b" rotWithShape="0" blurRad="38100" dist="12700" dir="5400000">
                    <a:srgbClr val="000000">
                      <a:alpha val="50000"/>
                    </a:srgbClr>
                  </a:outerShdw>
                </a:effectLst>
                <a:latin typeface="Open Sans Bold"/>
                <a:ea typeface="Open Sans Bold"/>
                <a:cs typeface="Open Sans Bold"/>
                <a:sym typeface="Open Sans Bold"/>
              </a:defRPr>
            </a:pPr>
          </a:p>
        </p:txBody>
      </p:sp>
      <p:sp>
        <p:nvSpPr>
          <p:cNvPr id="233" name="Use ALT tags and Captions descriptively"/>
          <p:cNvSpPr/>
          <p:nvPr/>
        </p:nvSpPr>
        <p:spPr>
          <a:xfrm>
            <a:off x="13008058" y="7469159"/>
            <a:ext cx="8513451" cy="7137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lgn="l">
              <a:defRPr spc="0" sz="3600">
                <a:solidFill>
                  <a:srgbClr val="5E5E5E"/>
                </a:solidFill>
                <a:latin typeface="Open Sans Regular"/>
                <a:ea typeface="Open Sans Regular"/>
                <a:cs typeface="Open Sans Regular"/>
                <a:sym typeface="Open Sans Regular"/>
              </a:defRPr>
            </a:lvl1pPr>
          </a:lstStyle>
          <a:p>
            <a:pPr/>
            <a:r>
              <a:t>Use ALT tags and Captions descriptively</a:t>
            </a:r>
          </a:p>
        </p:txBody>
      </p:sp>
      <p:sp>
        <p:nvSpPr>
          <p:cNvPr id="234" name="Shape"/>
          <p:cNvSpPr/>
          <p:nvPr/>
        </p:nvSpPr>
        <p:spPr>
          <a:xfrm>
            <a:off x="12239652" y="7546702"/>
            <a:ext cx="558656" cy="55865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732" y="6661"/>
                </a:moveTo>
                <a:cubicBezTo>
                  <a:pt x="20540" y="6471"/>
                  <a:pt x="20228" y="6473"/>
                  <a:pt x="20038" y="6667"/>
                </a:cubicBezTo>
                <a:cubicBezTo>
                  <a:pt x="19903" y="6804"/>
                  <a:pt x="19870" y="7000"/>
                  <a:pt x="19929" y="7171"/>
                </a:cubicBezTo>
                <a:lnTo>
                  <a:pt x="19918" y="7175"/>
                </a:lnTo>
                <a:cubicBezTo>
                  <a:pt x="20365" y="8298"/>
                  <a:pt x="20618" y="9518"/>
                  <a:pt x="20618" y="10800"/>
                </a:cubicBezTo>
                <a:cubicBezTo>
                  <a:pt x="20618" y="16223"/>
                  <a:pt x="16223" y="20618"/>
                  <a:pt x="10800" y="20618"/>
                </a:cubicBezTo>
                <a:cubicBezTo>
                  <a:pt x="5378" y="20618"/>
                  <a:pt x="982" y="16223"/>
                  <a:pt x="982" y="10800"/>
                </a:cubicBezTo>
                <a:cubicBezTo>
                  <a:pt x="982" y="5377"/>
                  <a:pt x="5378" y="982"/>
                  <a:pt x="10800" y="982"/>
                </a:cubicBezTo>
                <a:cubicBezTo>
                  <a:pt x="13575" y="982"/>
                  <a:pt x="16077" y="2136"/>
                  <a:pt x="17862" y="3989"/>
                </a:cubicBezTo>
                <a:lnTo>
                  <a:pt x="17868" y="3982"/>
                </a:lnTo>
                <a:cubicBezTo>
                  <a:pt x="18062" y="4157"/>
                  <a:pt x="18359" y="4153"/>
                  <a:pt x="18544" y="3965"/>
                </a:cubicBezTo>
                <a:cubicBezTo>
                  <a:pt x="18734" y="3771"/>
                  <a:pt x="18732" y="3461"/>
                  <a:pt x="18539" y="3270"/>
                </a:cubicBezTo>
                <a:cubicBezTo>
                  <a:pt x="18520" y="3252"/>
                  <a:pt x="18496" y="3244"/>
                  <a:pt x="18476" y="3230"/>
                </a:cubicBezTo>
                <a:cubicBezTo>
                  <a:pt x="16521" y="1241"/>
                  <a:pt x="13810" y="0"/>
                  <a:pt x="10800" y="0"/>
                </a:cubicBezTo>
                <a:cubicBezTo>
                  <a:pt x="4835" y="0"/>
                  <a:pt x="0" y="4835"/>
                  <a:pt x="0" y="10800"/>
                </a:cubicBezTo>
                <a:cubicBezTo>
                  <a:pt x="0" y="16764"/>
                  <a:pt x="4835" y="21600"/>
                  <a:pt x="10800" y="21600"/>
                </a:cubicBezTo>
                <a:cubicBezTo>
                  <a:pt x="16765" y="21600"/>
                  <a:pt x="21600" y="16764"/>
                  <a:pt x="21600" y="10800"/>
                </a:cubicBezTo>
                <a:cubicBezTo>
                  <a:pt x="21600" y="9412"/>
                  <a:pt x="21329" y="8089"/>
                  <a:pt x="20851" y="6869"/>
                </a:cubicBezTo>
                <a:cubicBezTo>
                  <a:pt x="20828" y="6794"/>
                  <a:pt x="20793" y="6721"/>
                  <a:pt x="20732" y="6661"/>
                </a:cubicBezTo>
                <a:moveTo>
                  <a:pt x="10792" y="13534"/>
                </a:moveTo>
                <a:lnTo>
                  <a:pt x="6238" y="8980"/>
                </a:lnTo>
                <a:cubicBezTo>
                  <a:pt x="6149" y="8891"/>
                  <a:pt x="6027" y="8836"/>
                  <a:pt x="5891" y="8836"/>
                </a:cubicBezTo>
                <a:cubicBezTo>
                  <a:pt x="5620" y="8836"/>
                  <a:pt x="5400" y="9056"/>
                  <a:pt x="5400" y="9327"/>
                </a:cubicBezTo>
                <a:cubicBezTo>
                  <a:pt x="5400" y="9463"/>
                  <a:pt x="5455" y="9585"/>
                  <a:pt x="5544" y="9675"/>
                </a:cubicBezTo>
                <a:lnTo>
                  <a:pt x="10453" y="14583"/>
                </a:lnTo>
                <a:cubicBezTo>
                  <a:pt x="10542" y="14672"/>
                  <a:pt x="10664" y="14727"/>
                  <a:pt x="10800" y="14727"/>
                </a:cubicBezTo>
                <a:cubicBezTo>
                  <a:pt x="10940" y="14727"/>
                  <a:pt x="11064" y="14668"/>
                  <a:pt x="11154" y="14574"/>
                </a:cubicBezTo>
                <a:lnTo>
                  <a:pt x="11155" y="14576"/>
                </a:lnTo>
                <a:lnTo>
                  <a:pt x="19353" y="5988"/>
                </a:lnTo>
                <a:cubicBezTo>
                  <a:pt x="19353" y="5989"/>
                  <a:pt x="19354" y="5990"/>
                  <a:pt x="19354" y="5991"/>
                </a:cubicBezTo>
                <a:lnTo>
                  <a:pt x="20055" y="5255"/>
                </a:lnTo>
                <a:cubicBezTo>
                  <a:pt x="20055" y="5255"/>
                  <a:pt x="20054" y="5254"/>
                  <a:pt x="20054" y="5253"/>
                </a:cubicBezTo>
                <a:lnTo>
                  <a:pt x="21464" y="3775"/>
                </a:lnTo>
                <a:lnTo>
                  <a:pt x="21463" y="3774"/>
                </a:lnTo>
                <a:cubicBezTo>
                  <a:pt x="21547" y="3686"/>
                  <a:pt x="21600" y="3567"/>
                  <a:pt x="21600" y="3436"/>
                </a:cubicBezTo>
                <a:cubicBezTo>
                  <a:pt x="21600" y="3166"/>
                  <a:pt x="21380" y="2945"/>
                  <a:pt x="21109" y="2945"/>
                </a:cubicBezTo>
                <a:cubicBezTo>
                  <a:pt x="20969" y="2945"/>
                  <a:pt x="20844" y="3005"/>
                  <a:pt x="20755" y="3099"/>
                </a:cubicBezTo>
                <a:lnTo>
                  <a:pt x="20754" y="3097"/>
                </a:lnTo>
                <a:lnTo>
                  <a:pt x="19493" y="4419"/>
                </a:lnTo>
                <a:cubicBezTo>
                  <a:pt x="19492" y="4418"/>
                  <a:pt x="19491" y="4416"/>
                  <a:pt x="19490" y="4415"/>
                </a:cubicBezTo>
                <a:lnTo>
                  <a:pt x="18805" y="5133"/>
                </a:lnTo>
                <a:cubicBezTo>
                  <a:pt x="18806" y="5134"/>
                  <a:pt x="18807" y="5136"/>
                  <a:pt x="18807" y="5137"/>
                </a:cubicBezTo>
                <a:cubicBezTo>
                  <a:pt x="18807" y="5137"/>
                  <a:pt x="10792" y="13534"/>
                  <a:pt x="10792" y="13534"/>
                </a:cubicBezTo>
                <a:close/>
              </a:path>
            </a:pathLst>
          </a:custGeom>
          <a:solidFill>
            <a:srgbClr val="14A5FF"/>
          </a:solidFill>
          <a:ln w="12700">
            <a:miter lim="400000"/>
          </a:ln>
        </p:spPr>
        <p:txBody>
          <a:bodyPr lIns="45719" rIns="45719" anchor="ctr"/>
          <a:lstStyle/>
          <a:p>
            <a:pPr defTabSz="457062">
              <a:defRPr spc="70" sz="2800">
                <a:solidFill>
                  <a:srgbClr val="494949"/>
                </a:solidFill>
                <a:effectLst>
                  <a:outerShdw sx="100000" sy="100000" kx="0" ky="0" algn="b" rotWithShape="0" blurRad="38100" dist="12700" dir="5400000">
                    <a:srgbClr val="000000">
                      <a:alpha val="50000"/>
                    </a:srgbClr>
                  </a:outerShdw>
                </a:effectLst>
                <a:latin typeface="Open Sans Bold"/>
                <a:ea typeface="Open Sans Bold"/>
                <a:cs typeface="Open Sans Bold"/>
                <a:sym typeface="Open Sans Bold"/>
              </a:defRPr>
            </a:pPr>
          </a:p>
        </p:txBody>
      </p:sp>
      <p:pic>
        <p:nvPicPr>
          <p:cNvPr id="235" name="adorable-animal-canine-179107.jpg" descr="adorable-animal-canine-179107.jpg"/>
          <p:cNvPicPr>
            <a:picLocks noChangeAspect="1"/>
          </p:cNvPicPr>
          <p:nvPr/>
        </p:nvPicPr>
        <p:blipFill>
          <a:blip r:embed="rId3">
            <a:extLst/>
          </a:blip>
          <a:stretch>
            <a:fillRect/>
          </a:stretch>
        </p:blipFill>
        <p:spPr>
          <a:xfrm>
            <a:off x="1150707" y="3511167"/>
            <a:ext cx="9984433" cy="6693666"/>
          </a:xfrm>
          <a:prstGeom prst="rect">
            <a:avLst/>
          </a:prstGeom>
          <a:ln w="25400">
            <a:miter lim="400000"/>
          </a:ln>
          <a:effectLst>
            <a:outerShdw sx="100000" sy="100000" kx="0" ky="0" algn="b" rotWithShape="0" blurRad="254000" dist="127000" dir="5400000">
              <a:srgbClr val="000000">
                <a:alpha val="70000"/>
              </a:srgbClr>
            </a:outerShdw>
          </a:effectLst>
        </p:spPr>
      </p:pic>
      <p:sp>
        <p:nvSpPr>
          <p:cNvPr id="236" name="Shape"/>
          <p:cNvSpPr/>
          <p:nvPr/>
        </p:nvSpPr>
        <p:spPr>
          <a:xfrm>
            <a:off x="1348066" y="11786112"/>
            <a:ext cx="558656" cy="55865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732" y="6661"/>
                </a:moveTo>
                <a:cubicBezTo>
                  <a:pt x="20540" y="6471"/>
                  <a:pt x="20228" y="6473"/>
                  <a:pt x="20038" y="6667"/>
                </a:cubicBezTo>
                <a:cubicBezTo>
                  <a:pt x="19903" y="6804"/>
                  <a:pt x="19870" y="7000"/>
                  <a:pt x="19929" y="7171"/>
                </a:cubicBezTo>
                <a:lnTo>
                  <a:pt x="19918" y="7175"/>
                </a:lnTo>
                <a:cubicBezTo>
                  <a:pt x="20365" y="8298"/>
                  <a:pt x="20618" y="9518"/>
                  <a:pt x="20618" y="10800"/>
                </a:cubicBezTo>
                <a:cubicBezTo>
                  <a:pt x="20618" y="16223"/>
                  <a:pt x="16223" y="20618"/>
                  <a:pt x="10800" y="20618"/>
                </a:cubicBezTo>
                <a:cubicBezTo>
                  <a:pt x="5378" y="20618"/>
                  <a:pt x="982" y="16223"/>
                  <a:pt x="982" y="10800"/>
                </a:cubicBezTo>
                <a:cubicBezTo>
                  <a:pt x="982" y="5377"/>
                  <a:pt x="5378" y="982"/>
                  <a:pt x="10800" y="982"/>
                </a:cubicBezTo>
                <a:cubicBezTo>
                  <a:pt x="13575" y="982"/>
                  <a:pt x="16077" y="2136"/>
                  <a:pt x="17862" y="3989"/>
                </a:cubicBezTo>
                <a:lnTo>
                  <a:pt x="17868" y="3982"/>
                </a:lnTo>
                <a:cubicBezTo>
                  <a:pt x="18062" y="4157"/>
                  <a:pt x="18359" y="4153"/>
                  <a:pt x="18544" y="3965"/>
                </a:cubicBezTo>
                <a:cubicBezTo>
                  <a:pt x="18734" y="3771"/>
                  <a:pt x="18732" y="3461"/>
                  <a:pt x="18539" y="3270"/>
                </a:cubicBezTo>
                <a:cubicBezTo>
                  <a:pt x="18520" y="3252"/>
                  <a:pt x="18496" y="3244"/>
                  <a:pt x="18476" y="3230"/>
                </a:cubicBezTo>
                <a:cubicBezTo>
                  <a:pt x="16521" y="1241"/>
                  <a:pt x="13810" y="0"/>
                  <a:pt x="10800" y="0"/>
                </a:cubicBezTo>
                <a:cubicBezTo>
                  <a:pt x="4835" y="0"/>
                  <a:pt x="0" y="4835"/>
                  <a:pt x="0" y="10800"/>
                </a:cubicBezTo>
                <a:cubicBezTo>
                  <a:pt x="0" y="16764"/>
                  <a:pt x="4835" y="21600"/>
                  <a:pt x="10800" y="21600"/>
                </a:cubicBezTo>
                <a:cubicBezTo>
                  <a:pt x="16765" y="21600"/>
                  <a:pt x="21600" y="16764"/>
                  <a:pt x="21600" y="10800"/>
                </a:cubicBezTo>
                <a:cubicBezTo>
                  <a:pt x="21600" y="9412"/>
                  <a:pt x="21329" y="8089"/>
                  <a:pt x="20851" y="6869"/>
                </a:cubicBezTo>
                <a:cubicBezTo>
                  <a:pt x="20828" y="6794"/>
                  <a:pt x="20793" y="6721"/>
                  <a:pt x="20732" y="6661"/>
                </a:cubicBezTo>
                <a:moveTo>
                  <a:pt x="10792" y="13534"/>
                </a:moveTo>
                <a:lnTo>
                  <a:pt x="6238" y="8980"/>
                </a:lnTo>
                <a:cubicBezTo>
                  <a:pt x="6149" y="8891"/>
                  <a:pt x="6027" y="8836"/>
                  <a:pt x="5891" y="8836"/>
                </a:cubicBezTo>
                <a:cubicBezTo>
                  <a:pt x="5620" y="8836"/>
                  <a:pt x="5400" y="9056"/>
                  <a:pt x="5400" y="9327"/>
                </a:cubicBezTo>
                <a:cubicBezTo>
                  <a:pt x="5400" y="9463"/>
                  <a:pt x="5455" y="9585"/>
                  <a:pt x="5544" y="9675"/>
                </a:cubicBezTo>
                <a:lnTo>
                  <a:pt x="10453" y="14583"/>
                </a:lnTo>
                <a:cubicBezTo>
                  <a:pt x="10542" y="14672"/>
                  <a:pt x="10664" y="14727"/>
                  <a:pt x="10800" y="14727"/>
                </a:cubicBezTo>
                <a:cubicBezTo>
                  <a:pt x="10940" y="14727"/>
                  <a:pt x="11064" y="14668"/>
                  <a:pt x="11154" y="14574"/>
                </a:cubicBezTo>
                <a:lnTo>
                  <a:pt x="11155" y="14576"/>
                </a:lnTo>
                <a:lnTo>
                  <a:pt x="19353" y="5988"/>
                </a:lnTo>
                <a:cubicBezTo>
                  <a:pt x="19353" y="5989"/>
                  <a:pt x="19354" y="5990"/>
                  <a:pt x="19354" y="5991"/>
                </a:cubicBezTo>
                <a:lnTo>
                  <a:pt x="20055" y="5255"/>
                </a:lnTo>
                <a:cubicBezTo>
                  <a:pt x="20055" y="5255"/>
                  <a:pt x="20054" y="5254"/>
                  <a:pt x="20054" y="5253"/>
                </a:cubicBezTo>
                <a:lnTo>
                  <a:pt x="21464" y="3775"/>
                </a:lnTo>
                <a:lnTo>
                  <a:pt x="21463" y="3774"/>
                </a:lnTo>
                <a:cubicBezTo>
                  <a:pt x="21547" y="3686"/>
                  <a:pt x="21600" y="3567"/>
                  <a:pt x="21600" y="3436"/>
                </a:cubicBezTo>
                <a:cubicBezTo>
                  <a:pt x="21600" y="3166"/>
                  <a:pt x="21380" y="2945"/>
                  <a:pt x="21109" y="2945"/>
                </a:cubicBezTo>
                <a:cubicBezTo>
                  <a:pt x="20969" y="2945"/>
                  <a:pt x="20844" y="3005"/>
                  <a:pt x="20755" y="3099"/>
                </a:cubicBezTo>
                <a:lnTo>
                  <a:pt x="20754" y="3097"/>
                </a:lnTo>
                <a:lnTo>
                  <a:pt x="19493" y="4419"/>
                </a:lnTo>
                <a:cubicBezTo>
                  <a:pt x="19492" y="4418"/>
                  <a:pt x="19491" y="4416"/>
                  <a:pt x="19490" y="4415"/>
                </a:cubicBezTo>
                <a:lnTo>
                  <a:pt x="18805" y="5133"/>
                </a:lnTo>
                <a:cubicBezTo>
                  <a:pt x="18806" y="5134"/>
                  <a:pt x="18807" y="5136"/>
                  <a:pt x="18807" y="5137"/>
                </a:cubicBezTo>
                <a:cubicBezTo>
                  <a:pt x="18807" y="5137"/>
                  <a:pt x="10792" y="13534"/>
                  <a:pt x="10792" y="13534"/>
                </a:cubicBezTo>
                <a:close/>
              </a:path>
            </a:pathLst>
          </a:custGeom>
          <a:solidFill>
            <a:schemeClr val="accent3">
              <a:hueOff val="362282"/>
              <a:satOff val="31803"/>
              <a:lumOff val="-18242"/>
            </a:schemeClr>
          </a:solidFill>
          <a:ln w="12700">
            <a:miter lim="400000"/>
          </a:ln>
        </p:spPr>
        <p:txBody>
          <a:bodyPr lIns="50800" tIns="50800" rIns="50800" bIns="50800" anchor="ctr"/>
          <a:lstStyle/>
          <a:p>
            <a:pPr defTabSz="457062">
              <a:defRPr spc="70" sz="2800">
                <a:solidFill>
                  <a:srgbClr val="494949"/>
                </a:solidFill>
                <a:effectLst>
                  <a:outerShdw sx="100000" sy="100000" kx="0" ky="0" algn="b" rotWithShape="0" blurRad="38100" dist="12700" dir="5400000">
                    <a:srgbClr val="000000">
                      <a:alpha val="50000"/>
                    </a:srgbClr>
                  </a:outerShdw>
                </a:effectLst>
                <a:latin typeface="Open Sans Bold"/>
                <a:ea typeface="Open Sans Bold"/>
                <a:cs typeface="Open Sans Bold"/>
                <a:sym typeface="Open Sans Bold"/>
              </a:defRPr>
            </a:pPr>
          </a:p>
        </p:txBody>
      </p:sp>
      <p:sp>
        <p:nvSpPr>
          <p:cNvPr id="237" name="A dog frolicking in a field…"/>
          <p:cNvSpPr/>
          <p:nvPr/>
        </p:nvSpPr>
        <p:spPr>
          <a:xfrm>
            <a:off x="2143738" y="11708569"/>
            <a:ext cx="8632662" cy="13360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lgn="l">
              <a:defRPr spc="0" sz="3600">
                <a:solidFill>
                  <a:srgbClr val="5E5E5E"/>
                </a:solidFill>
                <a:latin typeface="Open Sans Regular"/>
                <a:ea typeface="Open Sans Regular"/>
                <a:cs typeface="Open Sans Regular"/>
                <a:sym typeface="Open Sans Regular"/>
              </a:defRPr>
            </a:pPr>
            <a:r>
              <a:t>A dog frolicking in a field</a:t>
            </a:r>
          </a:p>
          <a:p>
            <a:pPr algn="l">
              <a:defRPr spc="0" sz="3600">
                <a:solidFill>
                  <a:srgbClr val="5E5E5E"/>
                </a:solidFill>
                <a:latin typeface="Open Sans Regular"/>
                <a:ea typeface="Open Sans Regular"/>
                <a:cs typeface="Open Sans Regular"/>
                <a:sym typeface="Open Sans Regular"/>
              </a:defRPr>
            </a:pPr>
            <a:r>
              <a:t>surrounded by yellow dandelion flowers</a:t>
            </a:r>
          </a:p>
        </p:txBody>
      </p:sp>
      <p:sp>
        <p:nvSpPr>
          <p:cNvPr id="238" name="Picture # 1"/>
          <p:cNvSpPr/>
          <p:nvPr/>
        </p:nvSpPr>
        <p:spPr>
          <a:xfrm>
            <a:off x="2161673" y="10799629"/>
            <a:ext cx="5864013" cy="7137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lgn="l">
              <a:defRPr spc="0" sz="3600">
                <a:solidFill>
                  <a:srgbClr val="5E5E5E"/>
                </a:solidFill>
                <a:latin typeface="Open Sans Regular"/>
                <a:ea typeface="Open Sans Regular"/>
                <a:cs typeface="Open Sans Regular"/>
                <a:sym typeface="Open Sans Regular"/>
              </a:defRPr>
            </a:lvl1pPr>
          </a:lstStyle>
          <a:p>
            <a:pPr/>
            <a:r>
              <a:t>Picture # 1</a:t>
            </a:r>
          </a:p>
        </p:txBody>
      </p:sp>
      <p:sp>
        <p:nvSpPr>
          <p:cNvPr id="239" name=""/>
          <p:cNvSpPr txBox="1"/>
          <p:nvPr/>
        </p:nvSpPr>
        <p:spPr>
          <a:xfrm>
            <a:off x="1334976" y="10769149"/>
            <a:ext cx="584836" cy="774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pc="130" sz="5200">
                <a:solidFill>
                  <a:schemeClr val="accent5">
                    <a:lumOff val="-29866"/>
                  </a:schemeClr>
                </a:solidFill>
                <a:latin typeface="Font Awesome 5 Free Solid"/>
                <a:ea typeface="Font Awesome 5 Free Solid"/>
                <a:cs typeface="Font Awesome 5 Free Solid"/>
                <a:sym typeface="Font Awesome 5 Free Solid"/>
              </a:defRPr>
            </a:lvl1pPr>
          </a:lstStyle>
          <a:p>
            <a:pPr/>
            <a:r>
              <a:t></a:t>
            </a:r>
          </a:p>
        </p:txBody>
      </p:sp>
      <p:sp>
        <p:nvSpPr>
          <p:cNvPr id="240" name="Make sure you use Aria or other accessibility attributes correctly"/>
          <p:cNvSpPr/>
          <p:nvPr/>
        </p:nvSpPr>
        <p:spPr>
          <a:xfrm>
            <a:off x="13100584" y="8477584"/>
            <a:ext cx="8632663" cy="13360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l">
              <a:defRPr spc="0" sz="3600">
                <a:solidFill>
                  <a:srgbClr val="5E5E5E"/>
                </a:solidFill>
                <a:latin typeface="Open Sans Regular"/>
                <a:ea typeface="Open Sans Regular"/>
                <a:cs typeface="Open Sans Regular"/>
                <a:sym typeface="Open Sans Regular"/>
              </a:defRPr>
            </a:lvl1pPr>
          </a:lstStyle>
          <a:p>
            <a:pPr/>
            <a:r>
              <a:t>Make sure you use Aria or other accessibility attributes correctly</a:t>
            </a:r>
          </a:p>
        </p:txBody>
      </p:sp>
      <p:sp>
        <p:nvSpPr>
          <p:cNvPr id="241" name="Shape"/>
          <p:cNvSpPr/>
          <p:nvPr/>
        </p:nvSpPr>
        <p:spPr>
          <a:xfrm>
            <a:off x="12259653" y="8577268"/>
            <a:ext cx="558656" cy="55865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732" y="6661"/>
                </a:moveTo>
                <a:cubicBezTo>
                  <a:pt x="20540" y="6471"/>
                  <a:pt x="20228" y="6473"/>
                  <a:pt x="20038" y="6667"/>
                </a:cubicBezTo>
                <a:cubicBezTo>
                  <a:pt x="19903" y="6804"/>
                  <a:pt x="19870" y="7000"/>
                  <a:pt x="19929" y="7171"/>
                </a:cubicBezTo>
                <a:lnTo>
                  <a:pt x="19918" y="7175"/>
                </a:lnTo>
                <a:cubicBezTo>
                  <a:pt x="20365" y="8298"/>
                  <a:pt x="20618" y="9518"/>
                  <a:pt x="20618" y="10800"/>
                </a:cubicBezTo>
                <a:cubicBezTo>
                  <a:pt x="20618" y="16223"/>
                  <a:pt x="16223" y="20618"/>
                  <a:pt x="10800" y="20618"/>
                </a:cubicBezTo>
                <a:cubicBezTo>
                  <a:pt x="5378" y="20618"/>
                  <a:pt x="982" y="16223"/>
                  <a:pt x="982" y="10800"/>
                </a:cubicBezTo>
                <a:cubicBezTo>
                  <a:pt x="982" y="5377"/>
                  <a:pt x="5378" y="982"/>
                  <a:pt x="10800" y="982"/>
                </a:cubicBezTo>
                <a:cubicBezTo>
                  <a:pt x="13575" y="982"/>
                  <a:pt x="16077" y="2136"/>
                  <a:pt x="17862" y="3989"/>
                </a:cubicBezTo>
                <a:lnTo>
                  <a:pt x="17868" y="3982"/>
                </a:lnTo>
                <a:cubicBezTo>
                  <a:pt x="18062" y="4157"/>
                  <a:pt x="18359" y="4153"/>
                  <a:pt x="18544" y="3965"/>
                </a:cubicBezTo>
                <a:cubicBezTo>
                  <a:pt x="18734" y="3771"/>
                  <a:pt x="18732" y="3461"/>
                  <a:pt x="18539" y="3270"/>
                </a:cubicBezTo>
                <a:cubicBezTo>
                  <a:pt x="18520" y="3252"/>
                  <a:pt x="18496" y="3244"/>
                  <a:pt x="18476" y="3230"/>
                </a:cubicBezTo>
                <a:cubicBezTo>
                  <a:pt x="16521" y="1241"/>
                  <a:pt x="13810" y="0"/>
                  <a:pt x="10800" y="0"/>
                </a:cubicBezTo>
                <a:cubicBezTo>
                  <a:pt x="4835" y="0"/>
                  <a:pt x="0" y="4835"/>
                  <a:pt x="0" y="10800"/>
                </a:cubicBezTo>
                <a:cubicBezTo>
                  <a:pt x="0" y="16764"/>
                  <a:pt x="4835" y="21600"/>
                  <a:pt x="10800" y="21600"/>
                </a:cubicBezTo>
                <a:cubicBezTo>
                  <a:pt x="16765" y="21600"/>
                  <a:pt x="21600" y="16764"/>
                  <a:pt x="21600" y="10800"/>
                </a:cubicBezTo>
                <a:cubicBezTo>
                  <a:pt x="21600" y="9412"/>
                  <a:pt x="21329" y="8089"/>
                  <a:pt x="20851" y="6869"/>
                </a:cubicBezTo>
                <a:cubicBezTo>
                  <a:pt x="20828" y="6794"/>
                  <a:pt x="20793" y="6721"/>
                  <a:pt x="20732" y="6661"/>
                </a:cubicBezTo>
                <a:moveTo>
                  <a:pt x="10792" y="13534"/>
                </a:moveTo>
                <a:lnTo>
                  <a:pt x="6238" y="8980"/>
                </a:lnTo>
                <a:cubicBezTo>
                  <a:pt x="6149" y="8891"/>
                  <a:pt x="6027" y="8836"/>
                  <a:pt x="5891" y="8836"/>
                </a:cubicBezTo>
                <a:cubicBezTo>
                  <a:pt x="5620" y="8836"/>
                  <a:pt x="5400" y="9056"/>
                  <a:pt x="5400" y="9327"/>
                </a:cubicBezTo>
                <a:cubicBezTo>
                  <a:pt x="5400" y="9463"/>
                  <a:pt x="5455" y="9585"/>
                  <a:pt x="5544" y="9675"/>
                </a:cubicBezTo>
                <a:lnTo>
                  <a:pt x="10453" y="14583"/>
                </a:lnTo>
                <a:cubicBezTo>
                  <a:pt x="10542" y="14672"/>
                  <a:pt x="10664" y="14727"/>
                  <a:pt x="10800" y="14727"/>
                </a:cubicBezTo>
                <a:cubicBezTo>
                  <a:pt x="10940" y="14727"/>
                  <a:pt x="11064" y="14668"/>
                  <a:pt x="11154" y="14574"/>
                </a:cubicBezTo>
                <a:lnTo>
                  <a:pt x="11155" y="14576"/>
                </a:lnTo>
                <a:lnTo>
                  <a:pt x="19353" y="5988"/>
                </a:lnTo>
                <a:cubicBezTo>
                  <a:pt x="19353" y="5989"/>
                  <a:pt x="19354" y="5990"/>
                  <a:pt x="19354" y="5991"/>
                </a:cubicBezTo>
                <a:lnTo>
                  <a:pt x="20055" y="5255"/>
                </a:lnTo>
                <a:cubicBezTo>
                  <a:pt x="20055" y="5255"/>
                  <a:pt x="20054" y="5254"/>
                  <a:pt x="20054" y="5253"/>
                </a:cubicBezTo>
                <a:lnTo>
                  <a:pt x="21464" y="3775"/>
                </a:lnTo>
                <a:lnTo>
                  <a:pt x="21463" y="3774"/>
                </a:lnTo>
                <a:cubicBezTo>
                  <a:pt x="21547" y="3686"/>
                  <a:pt x="21600" y="3567"/>
                  <a:pt x="21600" y="3436"/>
                </a:cubicBezTo>
                <a:cubicBezTo>
                  <a:pt x="21600" y="3166"/>
                  <a:pt x="21380" y="2945"/>
                  <a:pt x="21109" y="2945"/>
                </a:cubicBezTo>
                <a:cubicBezTo>
                  <a:pt x="20969" y="2945"/>
                  <a:pt x="20844" y="3005"/>
                  <a:pt x="20755" y="3099"/>
                </a:cubicBezTo>
                <a:lnTo>
                  <a:pt x="20754" y="3097"/>
                </a:lnTo>
                <a:lnTo>
                  <a:pt x="19493" y="4419"/>
                </a:lnTo>
                <a:cubicBezTo>
                  <a:pt x="19492" y="4418"/>
                  <a:pt x="19491" y="4416"/>
                  <a:pt x="19490" y="4415"/>
                </a:cubicBezTo>
                <a:lnTo>
                  <a:pt x="18805" y="5133"/>
                </a:lnTo>
                <a:cubicBezTo>
                  <a:pt x="18806" y="5134"/>
                  <a:pt x="18807" y="5136"/>
                  <a:pt x="18807" y="5137"/>
                </a:cubicBezTo>
                <a:cubicBezTo>
                  <a:pt x="18807" y="5137"/>
                  <a:pt x="10792" y="13534"/>
                  <a:pt x="10792" y="13534"/>
                </a:cubicBezTo>
                <a:close/>
              </a:path>
            </a:pathLst>
          </a:custGeom>
          <a:solidFill>
            <a:srgbClr val="14A5FF"/>
          </a:solidFill>
          <a:ln w="12700">
            <a:miter lim="400000"/>
          </a:ln>
        </p:spPr>
        <p:txBody>
          <a:bodyPr lIns="45719" rIns="45719" anchor="ctr"/>
          <a:lstStyle/>
          <a:p>
            <a:pPr defTabSz="457062">
              <a:defRPr spc="70" sz="2800">
                <a:solidFill>
                  <a:srgbClr val="494949"/>
                </a:solidFill>
                <a:effectLst>
                  <a:outerShdw sx="100000" sy="100000" kx="0" ky="0" algn="b" rotWithShape="0" blurRad="38100" dist="12700" dir="5400000">
                    <a:srgbClr val="000000">
                      <a:alpha val="50000"/>
                    </a:srgbClr>
                  </a:outerShdw>
                </a:effectLst>
                <a:latin typeface="Open Sans Bold"/>
                <a:ea typeface="Open Sans Bold"/>
                <a:cs typeface="Open Sans Bold"/>
                <a:sym typeface="Open Sans Bold"/>
              </a:defRPr>
            </a:pPr>
          </a:p>
        </p:txBody>
      </p:sp>
    </p:spTree>
  </p:cSld>
  <p:clrMapOvr>
    <a:masterClrMapping/>
  </p:clrMapOvr>
  <p:transition xmlns:p14="http://schemas.microsoft.com/office/powerpoint/2010/main" spd="med" advClick="1"/>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5" name="Circle"/>
          <p:cNvSpPr/>
          <p:nvPr/>
        </p:nvSpPr>
        <p:spPr>
          <a:xfrm>
            <a:off x="1612258" y="3779698"/>
            <a:ext cx="4145801" cy="4145801"/>
          </a:xfrm>
          <a:prstGeom prst="ellipse">
            <a:avLst/>
          </a:prstGeom>
          <a:ln w="152400">
            <a:solidFill>
              <a:srgbClr val="0E6DE5"/>
            </a:solidFill>
          </a:ln>
        </p:spPr>
        <p:txBody>
          <a:bodyPr lIns="45719" rIns="45719" anchor="ctr"/>
          <a:lstStyle/>
          <a:p>
            <a:pPr algn="ctr" defTabSz="2889250">
              <a:lnSpc>
                <a:spcPct val="90000"/>
              </a:lnSpc>
              <a:spcBef>
                <a:spcPts val="1500"/>
              </a:spcBef>
              <a:defRPr b="1" sz="5400">
                <a:latin typeface="Nunito-Light"/>
                <a:ea typeface="Nunito-Light"/>
                <a:cs typeface="Nunito-Light"/>
                <a:sym typeface="Nunito-Light"/>
              </a:defRPr>
            </a:pPr>
          </a:p>
        </p:txBody>
      </p:sp>
      <p:sp>
        <p:nvSpPr>
          <p:cNvPr id="246" name="Circle"/>
          <p:cNvSpPr/>
          <p:nvPr/>
        </p:nvSpPr>
        <p:spPr>
          <a:xfrm>
            <a:off x="9689212" y="5224879"/>
            <a:ext cx="5492163" cy="5492163"/>
          </a:xfrm>
          <a:prstGeom prst="ellipse">
            <a:avLst/>
          </a:prstGeom>
          <a:ln w="38100">
            <a:solidFill>
              <a:srgbClr val="14A5FF"/>
            </a:solidFill>
            <a:prstDash val="dash"/>
          </a:ln>
        </p:spPr>
        <p:txBody>
          <a:bodyPr lIns="45719" rIns="45719" anchor="ctr"/>
          <a:lstStyle/>
          <a:p>
            <a:pPr algn="ctr" defTabSz="2889250">
              <a:lnSpc>
                <a:spcPct val="90000"/>
              </a:lnSpc>
              <a:spcBef>
                <a:spcPts val="1500"/>
              </a:spcBef>
              <a:defRPr b="1" sz="5400">
                <a:latin typeface="Nunito-Light"/>
                <a:ea typeface="Nunito-Light"/>
                <a:cs typeface="Nunito-Light"/>
                <a:sym typeface="Nunito-Light"/>
              </a:defRPr>
            </a:pPr>
          </a:p>
        </p:txBody>
      </p:sp>
      <p:sp>
        <p:nvSpPr>
          <p:cNvPr id="247" name="Circle"/>
          <p:cNvSpPr/>
          <p:nvPr/>
        </p:nvSpPr>
        <p:spPr>
          <a:xfrm>
            <a:off x="18863020" y="3779698"/>
            <a:ext cx="4145801" cy="4145801"/>
          </a:xfrm>
          <a:prstGeom prst="ellipse">
            <a:avLst/>
          </a:prstGeom>
          <a:ln w="152400">
            <a:solidFill>
              <a:srgbClr val="5C6F7A"/>
            </a:solidFill>
          </a:ln>
        </p:spPr>
        <p:txBody>
          <a:bodyPr lIns="45719" rIns="45719" anchor="ctr"/>
          <a:lstStyle/>
          <a:p>
            <a:pPr algn="ctr" defTabSz="2889250">
              <a:lnSpc>
                <a:spcPct val="90000"/>
              </a:lnSpc>
              <a:spcBef>
                <a:spcPts val="1500"/>
              </a:spcBef>
              <a:defRPr b="1" sz="5400">
                <a:latin typeface="Nunito-Light"/>
                <a:ea typeface="Nunito-Light"/>
                <a:cs typeface="Nunito-Light"/>
                <a:sym typeface="Nunito-Light"/>
              </a:defRPr>
            </a:pPr>
          </a:p>
        </p:txBody>
      </p:sp>
      <p:sp>
        <p:nvSpPr>
          <p:cNvPr id="248" name="NOT TOO…"/>
          <p:cNvSpPr/>
          <p:nvPr/>
        </p:nvSpPr>
        <p:spPr>
          <a:xfrm>
            <a:off x="1448134" y="4800155"/>
            <a:ext cx="4609147" cy="21869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ctr">
              <a:defRPr sz="4000">
                <a:solidFill>
                  <a:srgbClr val="494949"/>
                </a:solidFill>
                <a:latin typeface="Open Sans Bold"/>
                <a:ea typeface="Open Sans Bold"/>
                <a:cs typeface="Open Sans Bold"/>
                <a:sym typeface="Open Sans Bold"/>
              </a:defRPr>
            </a:pPr>
            <a:r>
              <a:t>NOT TOO</a:t>
            </a:r>
          </a:p>
          <a:p>
            <a:pPr algn="ctr">
              <a:defRPr sz="4000">
                <a:solidFill>
                  <a:srgbClr val="494949"/>
                </a:solidFill>
                <a:latin typeface="Open Sans Bold"/>
                <a:ea typeface="Open Sans Bold"/>
                <a:cs typeface="Open Sans Bold"/>
                <a:sym typeface="Open Sans Bold"/>
              </a:defRPr>
            </a:pPr>
            <a:r>
              <a:t>MUCH</a:t>
            </a:r>
          </a:p>
          <a:p>
            <a:pPr algn="ctr">
              <a:defRPr sz="4000">
                <a:solidFill>
                  <a:srgbClr val="494949"/>
                </a:solidFill>
                <a:latin typeface="Open Sans Bold"/>
                <a:ea typeface="Open Sans Bold"/>
                <a:cs typeface="Open Sans Bold"/>
                <a:sym typeface="Open Sans Bold"/>
              </a:defRPr>
            </a:pPr>
            <a:r>
              <a:t>INFO</a:t>
            </a:r>
          </a:p>
        </p:txBody>
      </p:sp>
      <p:sp>
        <p:nvSpPr>
          <p:cNvPr id="249" name="ANIMATIONS MUST HAVE PURPOSE"/>
          <p:cNvSpPr/>
          <p:nvPr/>
        </p:nvSpPr>
        <p:spPr>
          <a:xfrm>
            <a:off x="9772932" y="6877490"/>
            <a:ext cx="5324721" cy="21869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ctr">
              <a:defRPr sz="4000">
                <a:solidFill>
                  <a:srgbClr val="494949"/>
                </a:solidFill>
                <a:latin typeface="Open Sans Bold"/>
                <a:ea typeface="Open Sans Bold"/>
                <a:cs typeface="Open Sans Bold"/>
                <a:sym typeface="Open Sans Bold"/>
              </a:defRPr>
            </a:pPr>
            <a:r>
              <a:t>ANIMATIONS</a:t>
            </a:r>
            <a:br/>
            <a:r>
              <a:t>MUST HAVE</a:t>
            </a:r>
            <a:br/>
            <a:r>
              <a:t>PURPOSE</a:t>
            </a:r>
          </a:p>
        </p:txBody>
      </p:sp>
      <p:sp>
        <p:nvSpPr>
          <p:cNvPr id="250" name="CHUNK…"/>
          <p:cNvSpPr/>
          <p:nvPr/>
        </p:nvSpPr>
        <p:spPr>
          <a:xfrm>
            <a:off x="18563798" y="4889344"/>
            <a:ext cx="4744247" cy="21869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ctr">
              <a:defRPr sz="4000">
                <a:solidFill>
                  <a:srgbClr val="494949"/>
                </a:solidFill>
                <a:latin typeface="Open Sans Bold"/>
                <a:ea typeface="Open Sans Bold"/>
                <a:cs typeface="Open Sans Bold"/>
                <a:sym typeface="Open Sans Bold"/>
              </a:defRPr>
            </a:pPr>
            <a:r>
              <a:t>CHUNK</a:t>
            </a:r>
          </a:p>
          <a:p>
            <a:pPr algn="ctr">
              <a:defRPr sz="4000">
                <a:solidFill>
                  <a:srgbClr val="494949"/>
                </a:solidFill>
                <a:latin typeface="Open Sans Bold"/>
                <a:ea typeface="Open Sans Bold"/>
                <a:cs typeface="Open Sans Bold"/>
                <a:sym typeface="Open Sans Bold"/>
              </a:defRPr>
            </a:pPr>
            <a:r>
              <a:t>COMPLEX</a:t>
            </a:r>
          </a:p>
          <a:p>
            <a:pPr algn="ctr">
              <a:defRPr sz="4000">
                <a:solidFill>
                  <a:srgbClr val="494949"/>
                </a:solidFill>
                <a:latin typeface="Open Sans Bold"/>
                <a:ea typeface="Open Sans Bold"/>
                <a:cs typeface="Open Sans Bold"/>
                <a:sym typeface="Open Sans Bold"/>
              </a:defRPr>
            </a:pPr>
            <a:r>
              <a:t>FORMS</a:t>
            </a:r>
          </a:p>
        </p:txBody>
      </p:sp>
      <p:sp>
        <p:nvSpPr>
          <p:cNvPr id="251" name="SIMPLICITY"/>
          <p:cNvSpPr/>
          <p:nvPr/>
        </p:nvSpPr>
        <p:spPr>
          <a:xfrm>
            <a:off x="568363" y="1449256"/>
            <a:ext cx="23733861" cy="193040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spc="600" sz="9600">
                <a:solidFill>
                  <a:srgbClr val="494949"/>
                </a:solidFill>
              </a:defRPr>
            </a:lvl1pPr>
          </a:lstStyle>
          <a:p>
            <a:pPr/>
            <a:r>
              <a:t>SIMPLICITY</a:t>
            </a:r>
          </a:p>
        </p:txBody>
      </p:sp>
      <p:sp>
        <p:nvSpPr>
          <p:cNvPr id="252" name="Circle"/>
          <p:cNvSpPr/>
          <p:nvPr/>
        </p:nvSpPr>
        <p:spPr>
          <a:xfrm>
            <a:off x="4731998" y="8726863"/>
            <a:ext cx="4145801" cy="4145801"/>
          </a:xfrm>
          <a:prstGeom prst="ellipse">
            <a:avLst/>
          </a:prstGeom>
          <a:ln w="152400">
            <a:solidFill>
              <a:schemeClr val="accent3">
                <a:hueOff val="362282"/>
                <a:satOff val="31803"/>
                <a:lumOff val="-18242"/>
              </a:schemeClr>
            </a:solidFill>
          </a:ln>
        </p:spPr>
        <p:txBody>
          <a:bodyPr lIns="45719" rIns="45719" anchor="ctr"/>
          <a:lstStyle/>
          <a:p>
            <a:pPr algn="ctr" defTabSz="2889250">
              <a:lnSpc>
                <a:spcPct val="90000"/>
              </a:lnSpc>
              <a:spcBef>
                <a:spcPts val="1500"/>
              </a:spcBef>
              <a:defRPr b="1" sz="5400">
                <a:latin typeface="Nunito-Light"/>
                <a:ea typeface="Nunito-Light"/>
                <a:cs typeface="Nunito-Light"/>
                <a:sym typeface="Nunito-Light"/>
              </a:defRPr>
            </a:pPr>
          </a:p>
        </p:txBody>
      </p:sp>
      <p:sp>
        <p:nvSpPr>
          <p:cNvPr id="253" name="USE…"/>
          <p:cNvSpPr/>
          <p:nvPr/>
        </p:nvSpPr>
        <p:spPr>
          <a:xfrm>
            <a:off x="4500325" y="9706293"/>
            <a:ext cx="4609147" cy="21869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ctr">
              <a:defRPr sz="4000">
                <a:solidFill>
                  <a:srgbClr val="494949"/>
                </a:solidFill>
                <a:latin typeface="Open Sans Bold"/>
                <a:ea typeface="Open Sans Bold"/>
                <a:cs typeface="Open Sans Bold"/>
                <a:sym typeface="Open Sans Bold"/>
              </a:defRPr>
            </a:pPr>
            <a:r>
              <a:t>USE</a:t>
            </a:r>
          </a:p>
          <a:p>
            <a:pPr algn="ctr">
              <a:defRPr sz="4000">
                <a:solidFill>
                  <a:srgbClr val="494949"/>
                </a:solidFill>
                <a:latin typeface="Open Sans Bold"/>
                <a:ea typeface="Open Sans Bold"/>
                <a:cs typeface="Open Sans Bold"/>
                <a:sym typeface="Open Sans Bold"/>
              </a:defRPr>
            </a:pPr>
            <a:r>
              <a:t>WHITESPACE</a:t>
            </a:r>
          </a:p>
          <a:p>
            <a:pPr algn="ctr">
              <a:defRPr sz="4000">
                <a:solidFill>
                  <a:srgbClr val="494949"/>
                </a:solidFill>
                <a:latin typeface="Open Sans Bold"/>
                <a:ea typeface="Open Sans Bold"/>
                <a:cs typeface="Open Sans Bold"/>
                <a:sym typeface="Open Sans Bold"/>
              </a:defRPr>
            </a:pPr>
            <a:r>
              <a:t>LIBERALLY</a:t>
            </a:r>
          </a:p>
        </p:txBody>
      </p:sp>
      <p:sp>
        <p:nvSpPr>
          <p:cNvPr id="254" name="Circle"/>
          <p:cNvSpPr/>
          <p:nvPr/>
        </p:nvSpPr>
        <p:spPr>
          <a:xfrm>
            <a:off x="15992788" y="8726863"/>
            <a:ext cx="4145801" cy="4145801"/>
          </a:xfrm>
          <a:prstGeom prst="ellipse">
            <a:avLst/>
          </a:prstGeom>
          <a:ln w="152400">
            <a:solidFill>
              <a:schemeClr val="accent1">
                <a:lumOff val="16847"/>
              </a:schemeClr>
            </a:solidFill>
          </a:ln>
        </p:spPr>
        <p:txBody>
          <a:bodyPr lIns="45719" rIns="45719" anchor="ctr"/>
          <a:lstStyle/>
          <a:p>
            <a:pPr algn="ctr" defTabSz="2889250">
              <a:lnSpc>
                <a:spcPct val="90000"/>
              </a:lnSpc>
              <a:spcBef>
                <a:spcPts val="1500"/>
              </a:spcBef>
              <a:defRPr b="1" sz="5400">
                <a:latin typeface="Nunito-Light"/>
                <a:ea typeface="Nunito-Light"/>
                <a:cs typeface="Nunito-Light"/>
                <a:sym typeface="Nunito-Light"/>
              </a:defRPr>
            </a:pPr>
          </a:p>
        </p:txBody>
      </p:sp>
      <p:sp>
        <p:nvSpPr>
          <p:cNvPr id="255" name="USE…"/>
          <p:cNvSpPr/>
          <p:nvPr/>
        </p:nvSpPr>
        <p:spPr>
          <a:xfrm>
            <a:off x="15761113" y="9706293"/>
            <a:ext cx="4609148" cy="21869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ctr">
              <a:defRPr sz="4000">
                <a:solidFill>
                  <a:srgbClr val="494949"/>
                </a:solidFill>
                <a:latin typeface="Open Sans Bold"/>
                <a:ea typeface="Open Sans Bold"/>
                <a:cs typeface="Open Sans Bold"/>
                <a:sym typeface="Open Sans Bold"/>
              </a:defRPr>
            </a:pPr>
            <a:r>
              <a:t>USE</a:t>
            </a:r>
          </a:p>
          <a:p>
            <a:pPr algn="ctr">
              <a:defRPr sz="4000">
                <a:solidFill>
                  <a:srgbClr val="494949"/>
                </a:solidFill>
                <a:latin typeface="Open Sans Bold"/>
                <a:ea typeface="Open Sans Bold"/>
                <a:cs typeface="Open Sans Bold"/>
                <a:sym typeface="Open Sans Bold"/>
              </a:defRPr>
            </a:pPr>
            <a:r>
              <a:t>COLOR</a:t>
            </a:r>
          </a:p>
          <a:p>
            <a:pPr algn="ctr">
              <a:defRPr sz="4000">
                <a:solidFill>
                  <a:srgbClr val="494949"/>
                </a:solidFill>
                <a:latin typeface="Open Sans Bold"/>
                <a:ea typeface="Open Sans Bold"/>
                <a:cs typeface="Open Sans Bold"/>
                <a:sym typeface="Open Sans Bold"/>
              </a:defRPr>
            </a:pPr>
            <a:r>
              <a:t>SUBTLY</a:t>
            </a:r>
          </a:p>
        </p:txBody>
      </p:sp>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3" name="Shape"/>
          <p:cNvSpPr/>
          <p:nvPr/>
        </p:nvSpPr>
        <p:spPr>
          <a:xfrm flipH="1" rot="10800000">
            <a:off x="15586" y="-1"/>
            <a:ext cx="14483373" cy="137160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0" y="0"/>
                </a:lnTo>
                <a:lnTo>
                  <a:pt x="9296" y="0"/>
                </a:lnTo>
                <a:lnTo>
                  <a:pt x="21600" y="21600"/>
                </a:lnTo>
                <a:lnTo>
                  <a:pt x="0" y="21600"/>
                </a:lnTo>
                <a:close/>
              </a:path>
            </a:pathLst>
          </a:custGeom>
          <a:solidFill>
            <a:srgbClr val="14A5FF"/>
          </a:solidFill>
          <a:ln w="12700">
            <a:miter lim="400000"/>
          </a:ln>
        </p:spPr>
        <p:txBody>
          <a:bodyPr lIns="45719" rIns="45719" anchor="ctr"/>
          <a:lstStyle/>
          <a:p>
            <a:pPr algn="ctr"/>
          </a:p>
        </p:txBody>
      </p:sp>
      <p:sp>
        <p:nvSpPr>
          <p:cNvPr id="74" name="Some Caveats"/>
          <p:cNvSpPr/>
          <p:nvPr/>
        </p:nvSpPr>
        <p:spPr>
          <a:xfrm>
            <a:off x="695684" y="1835187"/>
            <a:ext cx="9184133" cy="2389546"/>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r>
              <a:t>Some Caveats</a:t>
            </a:r>
          </a:p>
        </p:txBody>
      </p:sp>
      <p:sp>
        <p:nvSpPr>
          <p:cNvPr id="75" name="I am NOT a professional UX / UI Designer"/>
          <p:cNvSpPr txBox="1"/>
          <p:nvPr/>
        </p:nvSpPr>
        <p:spPr>
          <a:xfrm>
            <a:off x="12007515" y="4701716"/>
            <a:ext cx="11052176" cy="1041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marL="914400" indent="-914400" algn="l">
              <a:buSzPct val="60000"/>
              <a:buBlip>
                <a:blip r:embed="rId3"/>
              </a:buBlip>
              <a:defRPr spc="0" sz="5000">
                <a:solidFill>
                  <a:srgbClr val="5E5E5E"/>
                </a:solidFill>
                <a:latin typeface="Oswald Medium"/>
                <a:ea typeface="Oswald Medium"/>
                <a:cs typeface="Oswald Medium"/>
                <a:sym typeface="Oswald Medium"/>
              </a:defRPr>
            </a:lvl1pPr>
          </a:lstStyle>
          <a:p>
            <a:pPr/>
            <a:r>
              <a:t>I am NOT a professional UX / UI Designer</a:t>
            </a:r>
          </a:p>
        </p:txBody>
      </p:sp>
      <p:sp>
        <p:nvSpPr>
          <p:cNvPr id="76" name="I do NOT have a degree in UX / UI"/>
          <p:cNvSpPr txBox="1"/>
          <p:nvPr/>
        </p:nvSpPr>
        <p:spPr>
          <a:xfrm>
            <a:off x="12870970" y="3066132"/>
            <a:ext cx="9166226" cy="1041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marL="914400" indent="-914400" algn="l">
              <a:buSzPct val="60000"/>
              <a:buBlip>
                <a:blip r:embed="rId3"/>
              </a:buBlip>
              <a:defRPr spc="0" sz="5000">
                <a:solidFill>
                  <a:srgbClr val="5E5E5E"/>
                </a:solidFill>
                <a:latin typeface="Oswald Medium"/>
                <a:ea typeface="Oswald Medium"/>
                <a:cs typeface="Oswald Medium"/>
                <a:sym typeface="Oswald Medium"/>
              </a:defRPr>
            </a:lvl1pPr>
          </a:lstStyle>
          <a:p>
            <a:pPr/>
            <a:r>
              <a:t>I do NOT have a degree in UX / UI</a:t>
            </a:r>
          </a:p>
        </p:txBody>
      </p:sp>
      <p:sp>
        <p:nvSpPr>
          <p:cNvPr id="77" name="I DO have some practical experience in design…"/>
          <p:cNvSpPr txBox="1"/>
          <p:nvPr/>
        </p:nvSpPr>
        <p:spPr>
          <a:xfrm>
            <a:off x="11138638" y="6337300"/>
            <a:ext cx="12306936" cy="19812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marL="914400" indent="-914400" algn="l">
              <a:buSzPct val="60000"/>
              <a:buBlip>
                <a:blip r:embed="rId3"/>
              </a:buBlip>
              <a:defRPr spc="0" sz="5000">
                <a:solidFill>
                  <a:srgbClr val="5E5E5E"/>
                </a:solidFill>
                <a:latin typeface="Oswald Medium"/>
                <a:ea typeface="Oswald Medium"/>
                <a:cs typeface="Oswald Medium"/>
                <a:sym typeface="Oswald Medium"/>
              </a:defRPr>
            </a:pPr>
            <a:r>
              <a:t>I DO have some practical experience in design</a:t>
            </a:r>
          </a:p>
          <a:p>
            <a:pPr algn="l">
              <a:defRPr spc="0" sz="5000">
                <a:solidFill>
                  <a:srgbClr val="5E5E5E"/>
                </a:solidFill>
                <a:latin typeface="Oswald Medium"/>
                <a:ea typeface="Oswald Medium"/>
                <a:cs typeface="Oswald Medium"/>
                <a:sym typeface="Oswald Medium"/>
              </a:defRPr>
            </a:pPr>
            <a:r>
              <a:t>from designing websites and apps for ~ 7 years</a:t>
            </a:r>
          </a:p>
        </p:txBody>
      </p:sp>
      <p:sp>
        <p:nvSpPr>
          <p:cNvPr id="78" name="I DO believe that most anyone, with a bit of thought  and practice can design a well executed,  beautiful design"/>
          <p:cNvSpPr txBox="1"/>
          <p:nvPr/>
        </p:nvSpPr>
        <p:spPr>
          <a:xfrm>
            <a:off x="10126808" y="8609538"/>
            <a:ext cx="13825221" cy="2921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marL="914400" indent="-914400" algn="l">
              <a:buSzPct val="60000"/>
              <a:buBlip>
                <a:blip r:embed="rId3"/>
              </a:buBlip>
              <a:defRPr spc="0" sz="5000">
                <a:solidFill>
                  <a:srgbClr val="5E5E5E"/>
                </a:solidFill>
                <a:latin typeface="Oswald Medium"/>
                <a:ea typeface="Oswald Medium"/>
                <a:cs typeface="Oswald Medium"/>
                <a:sym typeface="Oswald Medium"/>
              </a:defRPr>
            </a:pPr>
            <a:r>
              <a:t>I DO believe that most anyone, with a bit of thought </a:t>
            </a:r>
            <a:br/>
            <a:r>
              <a:t>and practice can design a well executed, </a:t>
            </a:r>
            <a:br/>
            <a:r>
              <a:t>beautiful design</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6" presetID="23" grpId="1" fill="hold">
                                  <p:stCondLst>
                                    <p:cond delay="0"/>
                                  </p:stCondLst>
                                  <p:iterate type="el" backwards="0">
                                    <p:tmAbs val="0"/>
                                  </p:iterate>
                                  <p:childTnLst>
                                    <p:set>
                                      <p:cBhvr>
                                        <p:cTn id="6" fill="hold"/>
                                        <p:tgtEl>
                                          <p:spTgt spid="76"/>
                                        </p:tgtEl>
                                        <p:attrNameLst>
                                          <p:attrName>style.visibility</p:attrName>
                                        </p:attrNameLst>
                                      </p:cBhvr>
                                      <p:to>
                                        <p:strVal val="visible"/>
                                      </p:to>
                                    </p:set>
                                    <p:anim calcmode="lin" valueType="num">
                                      <p:cBhvr>
                                        <p:cTn id="7" dur="1500" fill="hold"/>
                                        <p:tgtEl>
                                          <p:spTgt spid="76"/>
                                        </p:tgtEl>
                                        <p:attrNameLst>
                                          <p:attrName>ppt_w</p:attrName>
                                        </p:attrNameLst>
                                      </p:cBhvr>
                                      <p:tavLst>
                                        <p:tav tm="0">
                                          <p:val>
                                            <p:fltVal val="0"/>
                                          </p:val>
                                        </p:tav>
                                        <p:tav tm="100000">
                                          <p:val>
                                            <p:strVal val="#ppt_w"/>
                                          </p:val>
                                        </p:tav>
                                      </p:tavLst>
                                    </p:anim>
                                    <p:anim calcmode="lin" valueType="num">
                                      <p:cBhvr>
                                        <p:cTn id="8" dur="1500" fill="hold"/>
                                        <p:tgtEl>
                                          <p:spTgt spid="76"/>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16" presetID="23" grpId="2" fill="hold">
                                  <p:stCondLst>
                                    <p:cond delay="0"/>
                                  </p:stCondLst>
                                  <p:iterate type="el" backwards="0">
                                    <p:tmAbs val="0"/>
                                  </p:iterate>
                                  <p:childTnLst>
                                    <p:set>
                                      <p:cBhvr>
                                        <p:cTn id="12" fill="hold"/>
                                        <p:tgtEl>
                                          <p:spTgt spid="75"/>
                                        </p:tgtEl>
                                        <p:attrNameLst>
                                          <p:attrName>style.visibility</p:attrName>
                                        </p:attrNameLst>
                                      </p:cBhvr>
                                      <p:to>
                                        <p:strVal val="visible"/>
                                      </p:to>
                                    </p:set>
                                    <p:anim calcmode="lin" valueType="num">
                                      <p:cBhvr>
                                        <p:cTn id="13" dur="1500" fill="hold"/>
                                        <p:tgtEl>
                                          <p:spTgt spid="75"/>
                                        </p:tgtEl>
                                        <p:attrNameLst>
                                          <p:attrName>ppt_w</p:attrName>
                                        </p:attrNameLst>
                                      </p:cBhvr>
                                      <p:tavLst>
                                        <p:tav tm="0">
                                          <p:val>
                                            <p:fltVal val="0"/>
                                          </p:val>
                                        </p:tav>
                                        <p:tav tm="100000">
                                          <p:val>
                                            <p:strVal val="#ppt_w"/>
                                          </p:val>
                                        </p:tav>
                                      </p:tavLst>
                                    </p:anim>
                                    <p:anim calcmode="lin" valueType="num">
                                      <p:cBhvr>
                                        <p:cTn id="14" dur="1500" fill="hold"/>
                                        <p:tgtEl>
                                          <p:spTgt spid="75"/>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16" presetID="23" grpId="3" fill="hold">
                                  <p:stCondLst>
                                    <p:cond delay="0"/>
                                  </p:stCondLst>
                                  <p:iterate type="el" backwards="0">
                                    <p:tmAbs val="0"/>
                                  </p:iterate>
                                  <p:childTnLst>
                                    <p:set>
                                      <p:cBhvr>
                                        <p:cTn id="18" fill="hold"/>
                                        <p:tgtEl>
                                          <p:spTgt spid="77"/>
                                        </p:tgtEl>
                                        <p:attrNameLst>
                                          <p:attrName>style.visibility</p:attrName>
                                        </p:attrNameLst>
                                      </p:cBhvr>
                                      <p:to>
                                        <p:strVal val="visible"/>
                                      </p:to>
                                    </p:set>
                                    <p:anim calcmode="lin" valueType="num">
                                      <p:cBhvr>
                                        <p:cTn id="19" dur="1500" fill="hold"/>
                                        <p:tgtEl>
                                          <p:spTgt spid="77"/>
                                        </p:tgtEl>
                                        <p:attrNameLst>
                                          <p:attrName>ppt_w</p:attrName>
                                        </p:attrNameLst>
                                      </p:cBhvr>
                                      <p:tavLst>
                                        <p:tav tm="0">
                                          <p:val>
                                            <p:fltVal val="0"/>
                                          </p:val>
                                        </p:tav>
                                        <p:tav tm="100000">
                                          <p:val>
                                            <p:strVal val="#ppt_w"/>
                                          </p:val>
                                        </p:tav>
                                      </p:tavLst>
                                    </p:anim>
                                    <p:anim calcmode="lin" valueType="num">
                                      <p:cBhvr>
                                        <p:cTn id="20" dur="1500" fill="hold"/>
                                        <p:tgtEl>
                                          <p:spTgt spid="77"/>
                                        </p:tgtEl>
                                        <p:attrNameLst>
                                          <p:attrName>ppt_h</p:attrName>
                                        </p:attrNameLst>
                                      </p:cBhvr>
                                      <p:tavLst>
                                        <p:tav tm="0">
                                          <p:val>
                                            <p:fltVal val="0"/>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16" presetID="23" grpId="4" fill="hold">
                                  <p:stCondLst>
                                    <p:cond delay="0"/>
                                  </p:stCondLst>
                                  <p:iterate type="el" backwards="0">
                                    <p:tmAbs val="0"/>
                                  </p:iterate>
                                  <p:childTnLst>
                                    <p:set>
                                      <p:cBhvr>
                                        <p:cTn id="24" fill="hold"/>
                                        <p:tgtEl>
                                          <p:spTgt spid="78"/>
                                        </p:tgtEl>
                                        <p:attrNameLst>
                                          <p:attrName>style.visibility</p:attrName>
                                        </p:attrNameLst>
                                      </p:cBhvr>
                                      <p:to>
                                        <p:strVal val="visible"/>
                                      </p:to>
                                    </p:set>
                                    <p:anim calcmode="lin" valueType="num">
                                      <p:cBhvr>
                                        <p:cTn id="25" dur="1500" fill="hold"/>
                                        <p:tgtEl>
                                          <p:spTgt spid="78"/>
                                        </p:tgtEl>
                                        <p:attrNameLst>
                                          <p:attrName>ppt_w</p:attrName>
                                        </p:attrNameLst>
                                      </p:cBhvr>
                                      <p:tavLst>
                                        <p:tav tm="0">
                                          <p:val>
                                            <p:fltVal val="0"/>
                                          </p:val>
                                        </p:tav>
                                        <p:tav tm="100000">
                                          <p:val>
                                            <p:strVal val="#ppt_w"/>
                                          </p:val>
                                        </p:tav>
                                      </p:tavLst>
                                    </p:anim>
                                    <p:anim calcmode="lin" valueType="num">
                                      <p:cBhvr>
                                        <p:cTn id="26" dur="1500" fill="hold"/>
                                        <p:tgtEl>
                                          <p:spTgt spid="7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75" grpId="2"/>
      <p:bldP build="whole" bldLvl="1" animBg="1" rev="0" advAuto="0" spid="78" grpId="4"/>
      <p:bldP build="whole" bldLvl="1" animBg="1" rev="0" advAuto="0" spid="77" grpId="3"/>
      <p:bldP build="whole" bldLvl="1" animBg="1" rev="0" advAuto="0" spid="76" grpId="1"/>
    </p:bldLst>
  </p:timing>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9" name="TOOL RECOMENDATIONS"/>
          <p:cNvSpPr/>
          <p:nvPr/>
        </p:nvSpPr>
        <p:spPr>
          <a:xfrm>
            <a:off x="568363" y="1449256"/>
            <a:ext cx="23733861" cy="193040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spc="600" sz="9600">
                <a:solidFill>
                  <a:srgbClr val="494949"/>
                </a:solidFill>
              </a:defRPr>
            </a:lvl1pPr>
          </a:lstStyle>
          <a:p>
            <a:pPr/>
            <a:r>
              <a:t>TOOL RECOMENDATIONS</a:t>
            </a:r>
          </a:p>
        </p:txBody>
      </p:sp>
      <p:sp>
        <p:nvSpPr>
          <p:cNvPr id="260" name="MOCKUPS / PROTOTYPING"/>
          <p:cNvSpPr/>
          <p:nvPr/>
        </p:nvSpPr>
        <p:spPr>
          <a:xfrm>
            <a:off x="318720" y="3059384"/>
            <a:ext cx="23733860" cy="193040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spc="456" sz="7300">
                <a:solidFill>
                  <a:srgbClr val="494949"/>
                </a:solidFill>
                <a:latin typeface="+mn-lt"/>
                <a:ea typeface="+mn-ea"/>
                <a:cs typeface="+mn-cs"/>
                <a:sym typeface="Oswald Light"/>
              </a:defRPr>
            </a:lvl1pPr>
          </a:lstStyle>
          <a:p>
            <a:pPr/>
            <a:r>
              <a:t>MOCKUPS / PROTOTYPING</a:t>
            </a:r>
          </a:p>
        </p:txBody>
      </p:sp>
      <p:sp>
        <p:nvSpPr>
          <p:cNvPr id="261" name="Adobe XD - FREE"/>
          <p:cNvSpPr txBox="1"/>
          <p:nvPr/>
        </p:nvSpPr>
        <p:spPr>
          <a:xfrm>
            <a:off x="3938706" y="5885166"/>
            <a:ext cx="4142741" cy="1041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pc="0" sz="5000">
                <a:solidFill>
                  <a:srgbClr val="5E5E5E"/>
                </a:solidFill>
                <a:latin typeface="Oswald Medium"/>
                <a:ea typeface="Oswald Medium"/>
                <a:cs typeface="Oswald Medium"/>
                <a:sym typeface="Oswald Medium"/>
              </a:defRPr>
            </a:lvl1pPr>
          </a:lstStyle>
          <a:p>
            <a:pPr/>
            <a:r>
              <a:t>Adobe XD - FREE</a:t>
            </a:r>
          </a:p>
        </p:txBody>
      </p:sp>
      <p:sp>
        <p:nvSpPr>
          <p:cNvPr id="262" name="https://adobe.com/xd"/>
          <p:cNvSpPr txBox="1"/>
          <p:nvPr/>
        </p:nvSpPr>
        <p:spPr>
          <a:xfrm>
            <a:off x="3938706" y="6842402"/>
            <a:ext cx="5494021" cy="1041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pc="0" sz="5000" u="sng">
                <a:solidFill>
                  <a:srgbClr val="5E5E5E"/>
                </a:solidFill>
                <a:latin typeface="Oswald Medium"/>
                <a:ea typeface="Oswald Medium"/>
                <a:cs typeface="Oswald Medium"/>
                <a:sym typeface="Oswald Medium"/>
                <a:hlinkClick r:id="rId2" invalidUrl="" action="" tgtFrame="" tooltip="" history="1" highlightClick="0" endSnd="0"/>
              </a:defRPr>
            </a:lvl1pPr>
          </a:lstStyle>
          <a:p>
            <a:pPr>
              <a:defRPr u="none"/>
            </a:pPr>
            <a:r>
              <a:rPr u="sng">
                <a:hlinkClick r:id="rId2" invalidUrl="" action="" tgtFrame="" tooltip="" history="1" highlightClick="0" endSnd="0"/>
              </a:rPr>
              <a:t>https://adobe.com/xd</a:t>
            </a:r>
          </a:p>
        </p:txBody>
      </p:sp>
      <p:sp>
        <p:nvSpPr>
          <p:cNvPr id="263" name="Invision - Free Tier"/>
          <p:cNvSpPr txBox="1"/>
          <p:nvPr/>
        </p:nvSpPr>
        <p:spPr>
          <a:xfrm>
            <a:off x="15348070" y="5885166"/>
            <a:ext cx="4683761" cy="1041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pc="0" sz="5000">
                <a:solidFill>
                  <a:srgbClr val="5E5E5E"/>
                </a:solidFill>
                <a:latin typeface="Oswald Medium"/>
                <a:ea typeface="Oswald Medium"/>
                <a:cs typeface="Oswald Medium"/>
                <a:sym typeface="Oswald Medium"/>
              </a:defRPr>
            </a:lvl1pPr>
          </a:lstStyle>
          <a:p>
            <a:pPr/>
            <a:r>
              <a:t>Invision - Free Tier</a:t>
            </a:r>
          </a:p>
        </p:txBody>
      </p:sp>
      <p:sp>
        <p:nvSpPr>
          <p:cNvPr id="264" name="https://www.invisionapp.com/"/>
          <p:cNvSpPr txBox="1"/>
          <p:nvPr/>
        </p:nvSpPr>
        <p:spPr>
          <a:xfrm>
            <a:off x="15348070" y="6842402"/>
            <a:ext cx="7499351" cy="1041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pc="0" sz="5000" u="sng">
                <a:solidFill>
                  <a:srgbClr val="5E5E5E"/>
                </a:solidFill>
                <a:latin typeface="Oswald Medium"/>
                <a:ea typeface="Oswald Medium"/>
                <a:cs typeface="Oswald Medium"/>
                <a:sym typeface="Oswald Medium"/>
                <a:hlinkClick r:id="rId2" invalidUrl="" action="" tgtFrame="" tooltip="" history="1" highlightClick="0" endSnd="0"/>
              </a:defRPr>
            </a:lvl1pPr>
          </a:lstStyle>
          <a:p>
            <a:pPr>
              <a:defRPr u="none"/>
            </a:pPr>
            <a:r>
              <a:rPr u="sng">
                <a:hlinkClick r:id="rId2" invalidUrl="" action="" tgtFrame="" tooltip="" history="1" highlightClick="0" endSnd="0"/>
              </a:rPr>
              <a:t>https://www.invisionapp.com/</a:t>
            </a:r>
          </a:p>
        </p:txBody>
      </p:sp>
      <p:pic>
        <p:nvPicPr>
          <p:cNvPr id="265" name="Image" descr="Image"/>
          <p:cNvPicPr>
            <a:picLocks noChangeAspect="1"/>
          </p:cNvPicPr>
          <p:nvPr/>
        </p:nvPicPr>
        <p:blipFill>
          <a:blip r:embed="rId3">
            <a:extLst/>
          </a:blip>
          <a:stretch>
            <a:fillRect/>
          </a:stretch>
        </p:blipFill>
        <p:spPr>
          <a:xfrm>
            <a:off x="1735153" y="5957384"/>
            <a:ext cx="1955801" cy="1905001"/>
          </a:xfrm>
          <a:prstGeom prst="rect">
            <a:avLst/>
          </a:prstGeom>
          <a:ln w="12700">
            <a:miter lim="400000"/>
          </a:ln>
        </p:spPr>
      </p:pic>
      <p:pic>
        <p:nvPicPr>
          <p:cNvPr id="266" name="invision_icon_pink.png" descr="invision_icon_pink.png"/>
          <p:cNvPicPr>
            <a:picLocks noChangeAspect="1"/>
          </p:cNvPicPr>
          <p:nvPr/>
        </p:nvPicPr>
        <p:blipFill>
          <a:blip r:embed="rId4">
            <a:extLst/>
          </a:blip>
          <a:stretch>
            <a:fillRect/>
          </a:stretch>
        </p:blipFill>
        <p:spPr>
          <a:xfrm>
            <a:off x="12888856" y="5911313"/>
            <a:ext cx="1997144" cy="1997143"/>
          </a:xfrm>
          <a:prstGeom prst="rect">
            <a:avLst/>
          </a:prstGeom>
          <a:ln w="12700">
            <a:miter lim="400000"/>
          </a:ln>
        </p:spPr>
      </p:pic>
      <p:sp>
        <p:nvSpPr>
          <p:cNvPr id="267" name="Marvel - Free Tier"/>
          <p:cNvSpPr txBox="1"/>
          <p:nvPr/>
        </p:nvSpPr>
        <p:spPr>
          <a:xfrm>
            <a:off x="4473298" y="9709936"/>
            <a:ext cx="4437381" cy="1041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pc="0" sz="5000">
                <a:solidFill>
                  <a:srgbClr val="5E5E5E"/>
                </a:solidFill>
                <a:latin typeface="Oswald Medium"/>
                <a:ea typeface="Oswald Medium"/>
                <a:cs typeface="Oswald Medium"/>
                <a:sym typeface="Oswald Medium"/>
              </a:defRPr>
            </a:lvl1pPr>
          </a:lstStyle>
          <a:p>
            <a:pPr/>
            <a:r>
              <a:t>Marvel - Free Tier</a:t>
            </a:r>
          </a:p>
        </p:txBody>
      </p:sp>
      <p:sp>
        <p:nvSpPr>
          <p:cNvPr id="268" name="https://marvelapp.com/"/>
          <p:cNvSpPr txBox="1"/>
          <p:nvPr/>
        </p:nvSpPr>
        <p:spPr>
          <a:xfrm>
            <a:off x="4473298" y="10667171"/>
            <a:ext cx="6024881" cy="1041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pc="0" sz="5000" u="sng">
                <a:solidFill>
                  <a:srgbClr val="5E5E5E"/>
                </a:solidFill>
                <a:latin typeface="Oswald Medium"/>
                <a:ea typeface="Oswald Medium"/>
                <a:cs typeface="Oswald Medium"/>
                <a:sym typeface="Oswald Medium"/>
                <a:hlinkClick r:id="rId5" invalidUrl="" action="" tgtFrame="" tooltip="" history="1" highlightClick="0" endSnd="0"/>
              </a:defRPr>
            </a:lvl1pPr>
          </a:lstStyle>
          <a:p>
            <a:pPr>
              <a:defRPr u="none"/>
            </a:pPr>
            <a:r>
              <a:rPr u="sng">
                <a:hlinkClick r:id="rId5" invalidUrl="" action="" tgtFrame="" tooltip="" history="1" highlightClick="0" endSnd="0"/>
              </a:rPr>
              <a:t>https://marvelapp.com/</a:t>
            </a:r>
          </a:p>
        </p:txBody>
      </p:sp>
      <p:pic>
        <p:nvPicPr>
          <p:cNvPr id="269" name="Image" descr="Image"/>
          <p:cNvPicPr>
            <a:picLocks noChangeAspect="1"/>
          </p:cNvPicPr>
          <p:nvPr/>
        </p:nvPicPr>
        <p:blipFill>
          <a:blip r:embed="rId6">
            <a:extLst/>
          </a:blip>
          <a:stretch>
            <a:fillRect/>
          </a:stretch>
        </p:blipFill>
        <p:spPr>
          <a:xfrm>
            <a:off x="1521974" y="9963249"/>
            <a:ext cx="2720623" cy="1930401"/>
          </a:xfrm>
          <a:prstGeom prst="rect">
            <a:avLst/>
          </a:prstGeom>
          <a:ln w="12700">
            <a:miter lim="400000"/>
          </a:ln>
        </p:spPr>
      </p:pic>
      <p:sp>
        <p:nvSpPr>
          <p:cNvPr id="270" name="Proto.IO - Starting @ $24/mo"/>
          <p:cNvSpPr txBox="1"/>
          <p:nvPr/>
        </p:nvSpPr>
        <p:spPr>
          <a:xfrm>
            <a:off x="15346165" y="9709936"/>
            <a:ext cx="7503161" cy="1041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pc="0" sz="5000">
                <a:solidFill>
                  <a:srgbClr val="5E5E5E"/>
                </a:solidFill>
                <a:latin typeface="Oswald Medium"/>
                <a:ea typeface="Oswald Medium"/>
                <a:cs typeface="Oswald Medium"/>
                <a:sym typeface="Oswald Medium"/>
              </a:defRPr>
            </a:lvl1pPr>
          </a:lstStyle>
          <a:p>
            <a:pPr/>
            <a:r>
              <a:t>Proto.IO - Starting @ $24/mo</a:t>
            </a:r>
          </a:p>
        </p:txBody>
      </p:sp>
      <p:sp>
        <p:nvSpPr>
          <p:cNvPr id="271" name="https://proto.io/"/>
          <p:cNvSpPr txBox="1"/>
          <p:nvPr/>
        </p:nvSpPr>
        <p:spPr>
          <a:xfrm>
            <a:off x="15379458" y="10667171"/>
            <a:ext cx="4203066" cy="1041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pc="0" sz="5000" u="sng">
                <a:solidFill>
                  <a:srgbClr val="5E5E5E"/>
                </a:solidFill>
                <a:latin typeface="Oswald Medium"/>
                <a:ea typeface="Oswald Medium"/>
                <a:cs typeface="Oswald Medium"/>
                <a:sym typeface="Oswald Medium"/>
                <a:hlinkClick r:id="rId5" invalidUrl="" action="" tgtFrame="" tooltip="" history="1" highlightClick="0" endSnd="0"/>
              </a:defRPr>
            </a:lvl1pPr>
          </a:lstStyle>
          <a:p>
            <a:pPr>
              <a:defRPr u="none"/>
            </a:pPr>
            <a:r>
              <a:rPr u="sng">
                <a:hlinkClick r:id="rId5" invalidUrl="" action="" tgtFrame="" tooltip="" history="1" highlightClick="0" endSnd="0"/>
              </a:rPr>
              <a:t>https://proto.io/</a:t>
            </a:r>
          </a:p>
        </p:txBody>
      </p:sp>
      <p:pic>
        <p:nvPicPr>
          <p:cNvPr id="272" name="Protoio-icon.png" descr="Protoio-icon.png"/>
          <p:cNvPicPr>
            <a:picLocks noChangeAspect="1"/>
          </p:cNvPicPr>
          <p:nvPr/>
        </p:nvPicPr>
        <p:blipFill>
          <a:blip r:embed="rId7">
            <a:extLst/>
          </a:blip>
          <a:stretch>
            <a:fillRect/>
          </a:stretch>
        </p:blipFill>
        <p:spPr>
          <a:xfrm>
            <a:off x="12835594" y="9876616"/>
            <a:ext cx="2103668" cy="2103667"/>
          </a:xfrm>
          <a:prstGeom prst="rect">
            <a:avLst/>
          </a:prstGeom>
          <a:ln w="12700">
            <a:miter lim="400000"/>
          </a:ln>
        </p:spPr>
      </p:pic>
    </p:spTree>
  </p:cSld>
  <p:clrMapOvr>
    <a:masterClrMapping/>
  </p:clrMapOvr>
  <p:transition xmlns:p14="http://schemas.microsoft.com/office/powerpoint/2010/main" spd="med" advClick="1"/>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4" name="TOOL RECOMENDATIONS"/>
          <p:cNvSpPr/>
          <p:nvPr/>
        </p:nvSpPr>
        <p:spPr>
          <a:xfrm>
            <a:off x="568363" y="1449256"/>
            <a:ext cx="23733861" cy="193040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spc="600" sz="9600">
                <a:solidFill>
                  <a:srgbClr val="494949"/>
                </a:solidFill>
              </a:defRPr>
            </a:lvl1pPr>
          </a:lstStyle>
          <a:p>
            <a:pPr/>
            <a:r>
              <a:t>TOOL RECOMENDATIONS</a:t>
            </a:r>
          </a:p>
        </p:txBody>
      </p:sp>
      <p:sp>
        <p:nvSpPr>
          <p:cNvPr id="275" name="FRONT END FRAMEWORKS"/>
          <p:cNvSpPr/>
          <p:nvPr/>
        </p:nvSpPr>
        <p:spPr>
          <a:xfrm>
            <a:off x="318720" y="3059384"/>
            <a:ext cx="23733860" cy="193040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spc="456" sz="7300">
                <a:solidFill>
                  <a:srgbClr val="494949"/>
                </a:solidFill>
                <a:latin typeface="+mn-lt"/>
                <a:ea typeface="+mn-ea"/>
                <a:cs typeface="+mn-cs"/>
                <a:sym typeface="Oswald Light"/>
              </a:defRPr>
            </a:lvl1pPr>
          </a:lstStyle>
          <a:p>
            <a:pPr/>
            <a:r>
              <a:t>FRONT END FRAMEWORKS</a:t>
            </a:r>
          </a:p>
        </p:txBody>
      </p:sp>
      <p:sp>
        <p:nvSpPr>
          <p:cNvPr id="276" name="Bootstrap"/>
          <p:cNvSpPr txBox="1"/>
          <p:nvPr/>
        </p:nvSpPr>
        <p:spPr>
          <a:xfrm>
            <a:off x="4464057" y="5871924"/>
            <a:ext cx="2533651" cy="1041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pc="0" sz="5000">
                <a:solidFill>
                  <a:srgbClr val="5E5E5E"/>
                </a:solidFill>
                <a:latin typeface="Oswald Medium"/>
                <a:ea typeface="Oswald Medium"/>
                <a:cs typeface="Oswald Medium"/>
                <a:sym typeface="Oswald Medium"/>
              </a:defRPr>
            </a:lvl1pPr>
          </a:lstStyle>
          <a:p>
            <a:pPr/>
            <a:r>
              <a:t>Bootstrap</a:t>
            </a:r>
          </a:p>
        </p:txBody>
      </p:sp>
      <p:sp>
        <p:nvSpPr>
          <p:cNvPr id="277" name="https://getbootstrap.com/"/>
          <p:cNvSpPr txBox="1"/>
          <p:nvPr/>
        </p:nvSpPr>
        <p:spPr>
          <a:xfrm>
            <a:off x="4464057" y="6802676"/>
            <a:ext cx="6625591" cy="1041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pc="0" sz="5000" u="sng">
                <a:solidFill>
                  <a:srgbClr val="5E5E5E"/>
                </a:solidFill>
                <a:latin typeface="Oswald Medium"/>
                <a:ea typeface="Oswald Medium"/>
                <a:cs typeface="Oswald Medium"/>
                <a:sym typeface="Oswald Medium"/>
                <a:hlinkClick r:id="rId2" invalidUrl="" action="" tgtFrame="" tooltip="" history="1" highlightClick="0" endSnd="0"/>
              </a:defRPr>
            </a:lvl1pPr>
          </a:lstStyle>
          <a:p>
            <a:pPr>
              <a:defRPr u="none"/>
            </a:pPr>
            <a:r>
              <a:rPr u="sng">
                <a:hlinkClick r:id="rId2" invalidUrl="" action="" tgtFrame="" tooltip="" history="1" highlightClick="0" endSnd="0"/>
              </a:rPr>
              <a:t>https://getbootstrap.com/</a:t>
            </a:r>
          </a:p>
        </p:txBody>
      </p:sp>
      <p:sp>
        <p:nvSpPr>
          <p:cNvPr id="278" name="Foundation"/>
          <p:cNvSpPr txBox="1"/>
          <p:nvPr/>
        </p:nvSpPr>
        <p:spPr>
          <a:xfrm>
            <a:off x="15348070" y="5885166"/>
            <a:ext cx="2809876" cy="1041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pc="0" sz="5000">
                <a:solidFill>
                  <a:srgbClr val="5E5E5E"/>
                </a:solidFill>
                <a:latin typeface="Oswald Medium"/>
                <a:ea typeface="Oswald Medium"/>
                <a:cs typeface="Oswald Medium"/>
                <a:sym typeface="Oswald Medium"/>
              </a:defRPr>
            </a:lvl1pPr>
          </a:lstStyle>
          <a:p>
            <a:pPr/>
            <a:r>
              <a:t>Foundation</a:t>
            </a:r>
          </a:p>
        </p:txBody>
      </p:sp>
      <p:sp>
        <p:nvSpPr>
          <p:cNvPr id="279" name="https://foundation.zurb.com/"/>
          <p:cNvSpPr txBox="1"/>
          <p:nvPr/>
        </p:nvSpPr>
        <p:spPr>
          <a:xfrm>
            <a:off x="15348070" y="6842402"/>
            <a:ext cx="7292976" cy="1041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pc="0" sz="5000" u="sng">
                <a:solidFill>
                  <a:srgbClr val="5E5E5E"/>
                </a:solidFill>
                <a:latin typeface="Oswald Medium"/>
                <a:ea typeface="Oswald Medium"/>
                <a:cs typeface="Oswald Medium"/>
                <a:sym typeface="Oswald Medium"/>
                <a:hlinkClick r:id="rId3" invalidUrl="" action="" tgtFrame="" tooltip="" history="1" highlightClick="0" endSnd="0"/>
              </a:defRPr>
            </a:lvl1pPr>
          </a:lstStyle>
          <a:p>
            <a:pPr>
              <a:defRPr u="none"/>
            </a:pPr>
            <a:r>
              <a:rPr u="sng">
                <a:hlinkClick r:id="rId3" invalidUrl="" action="" tgtFrame="" tooltip="" history="1" highlightClick="0" endSnd="0"/>
              </a:rPr>
              <a:t>https://foundation.zurb.com/</a:t>
            </a:r>
          </a:p>
        </p:txBody>
      </p:sp>
      <p:sp>
        <p:nvSpPr>
          <p:cNvPr id="280" name="Materialize CSS"/>
          <p:cNvSpPr txBox="1"/>
          <p:nvPr/>
        </p:nvSpPr>
        <p:spPr>
          <a:xfrm>
            <a:off x="4473298" y="9709936"/>
            <a:ext cx="3949701" cy="1041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pc="0" sz="5000">
                <a:solidFill>
                  <a:srgbClr val="5E5E5E"/>
                </a:solidFill>
                <a:latin typeface="Oswald Medium"/>
                <a:ea typeface="Oswald Medium"/>
                <a:cs typeface="Oswald Medium"/>
                <a:sym typeface="Oswald Medium"/>
              </a:defRPr>
            </a:lvl1pPr>
          </a:lstStyle>
          <a:p>
            <a:pPr/>
            <a:r>
              <a:t>Materialize CSS</a:t>
            </a:r>
          </a:p>
        </p:txBody>
      </p:sp>
      <p:sp>
        <p:nvSpPr>
          <p:cNvPr id="281" name="https://materializecss.com/"/>
          <p:cNvSpPr txBox="1"/>
          <p:nvPr/>
        </p:nvSpPr>
        <p:spPr>
          <a:xfrm>
            <a:off x="4473298" y="10667171"/>
            <a:ext cx="6992621" cy="1041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pc="0" sz="5000" u="sng">
                <a:solidFill>
                  <a:srgbClr val="5E5E5E"/>
                </a:solidFill>
                <a:latin typeface="Oswald Medium"/>
                <a:ea typeface="Oswald Medium"/>
                <a:cs typeface="Oswald Medium"/>
                <a:sym typeface="Oswald Medium"/>
                <a:hlinkClick r:id="rId4" invalidUrl="" action="" tgtFrame="" tooltip="" history="1" highlightClick="0" endSnd="0"/>
              </a:defRPr>
            </a:lvl1pPr>
          </a:lstStyle>
          <a:p>
            <a:pPr>
              <a:defRPr u="none"/>
            </a:pPr>
            <a:r>
              <a:rPr u="sng">
                <a:hlinkClick r:id="rId4" invalidUrl="" action="" tgtFrame="" tooltip="" history="1" highlightClick="0" endSnd="0"/>
              </a:rPr>
              <a:t>https://materializecss.com/</a:t>
            </a:r>
          </a:p>
        </p:txBody>
      </p:sp>
      <p:sp>
        <p:nvSpPr>
          <p:cNvPr id="282" name="Tailwind CSS"/>
          <p:cNvSpPr txBox="1"/>
          <p:nvPr/>
        </p:nvSpPr>
        <p:spPr>
          <a:xfrm>
            <a:off x="15346165" y="9709936"/>
            <a:ext cx="3238501" cy="1041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pc="0" sz="5000">
                <a:solidFill>
                  <a:srgbClr val="5E5E5E"/>
                </a:solidFill>
                <a:latin typeface="Oswald Medium"/>
                <a:ea typeface="Oswald Medium"/>
                <a:cs typeface="Oswald Medium"/>
                <a:sym typeface="Oswald Medium"/>
              </a:defRPr>
            </a:lvl1pPr>
          </a:lstStyle>
          <a:p>
            <a:pPr/>
            <a:r>
              <a:t>Tailwind CSS</a:t>
            </a:r>
          </a:p>
        </p:txBody>
      </p:sp>
      <p:sp>
        <p:nvSpPr>
          <p:cNvPr id="283" name="https://tailwindcss.com/"/>
          <p:cNvSpPr txBox="1"/>
          <p:nvPr/>
        </p:nvSpPr>
        <p:spPr>
          <a:xfrm>
            <a:off x="15379458" y="10667171"/>
            <a:ext cx="6205856" cy="1041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pc="0" sz="5000" u="sng">
                <a:solidFill>
                  <a:srgbClr val="5E5E5E"/>
                </a:solidFill>
                <a:latin typeface="Oswald Medium"/>
                <a:ea typeface="Oswald Medium"/>
                <a:cs typeface="Oswald Medium"/>
                <a:sym typeface="Oswald Medium"/>
                <a:hlinkClick r:id="rId5" invalidUrl="" action="" tgtFrame="" tooltip="" history="1" highlightClick="0" endSnd="0"/>
              </a:defRPr>
            </a:lvl1pPr>
          </a:lstStyle>
          <a:p>
            <a:pPr>
              <a:defRPr u="none"/>
            </a:pPr>
            <a:r>
              <a:rPr u="sng">
                <a:hlinkClick r:id="rId5" invalidUrl="" action="" tgtFrame="" tooltip="" history="1" highlightClick="0" endSnd="0"/>
              </a:rPr>
              <a:t>https://tailwindcss.com/</a:t>
            </a:r>
          </a:p>
        </p:txBody>
      </p:sp>
      <p:pic>
        <p:nvPicPr>
          <p:cNvPr id="284" name="Image" descr="Image"/>
          <p:cNvPicPr>
            <a:picLocks noChangeAspect="1"/>
          </p:cNvPicPr>
          <p:nvPr/>
        </p:nvPicPr>
        <p:blipFill>
          <a:blip r:embed="rId6">
            <a:extLst/>
          </a:blip>
          <a:stretch>
            <a:fillRect/>
          </a:stretch>
        </p:blipFill>
        <p:spPr>
          <a:xfrm>
            <a:off x="12622864" y="9663885"/>
            <a:ext cx="2529128" cy="2529128"/>
          </a:xfrm>
          <a:prstGeom prst="rect">
            <a:avLst/>
          </a:prstGeom>
          <a:ln w="12700">
            <a:miter lim="400000"/>
          </a:ln>
        </p:spPr>
      </p:pic>
      <p:pic>
        <p:nvPicPr>
          <p:cNvPr id="285" name="Image" descr="Image"/>
          <p:cNvPicPr>
            <a:picLocks noChangeAspect="1"/>
          </p:cNvPicPr>
          <p:nvPr/>
        </p:nvPicPr>
        <p:blipFill>
          <a:blip r:embed="rId7">
            <a:extLst/>
          </a:blip>
          <a:stretch>
            <a:fillRect/>
          </a:stretch>
        </p:blipFill>
        <p:spPr>
          <a:xfrm>
            <a:off x="12690106" y="5826673"/>
            <a:ext cx="2023302" cy="2529128"/>
          </a:xfrm>
          <a:prstGeom prst="rect">
            <a:avLst/>
          </a:prstGeom>
          <a:ln w="12700">
            <a:miter lim="400000"/>
          </a:ln>
        </p:spPr>
      </p:pic>
      <p:pic>
        <p:nvPicPr>
          <p:cNvPr id="286" name="Image" descr="Image"/>
          <p:cNvPicPr>
            <a:picLocks noChangeAspect="1"/>
          </p:cNvPicPr>
          <p:nvPr/>
        </p:nvPicPr>
        <p:blipFill>
          <a:blip r:embed="rId8">
            <a:extLst/>
          </a:blip>
          <a:stretch>
            <a:fillRect/>
          </a:stretch>
        </p:blipFill>
        <p:spPr>
          <a:xfrm>
            <a:off x="1448489" y="10283521"/>
            <a:ext cx="2529128" cy="1289857"/>
          </a:xfrm>
          <a:prstGeom prst="rect">
            <a:avLst/>
          </a:prstGeom>
          <a:ln w="12700">
            <a:miter lim="400000"/>
          </a:ln>
        </p:spPr>
      </p:pic>
      <p:pic>
        <p:nvPicPr>
          <p:cNvPr id="287" name="Image" descr="Image"/>
          <p:cNvPicPr>
            <a:picLocks noChangeAspect="1"/>
          </p:cNvPicPr>
          <p:nvPr/>
        </p:nvPicPr>
        <p:blipFill>
          <a:blip r:embed="rId9">
            <a:extLst/>
          </a:blip>
          <a:stretch>
            <a:fillRect/>
          </a:stretch>
        </p:blipFill>
        <p:spPr>
          <a:xfrm>
            <a:off x="1448489" y="6029200"/>
            <a:ext cx="2529128" cy="2124073"/>
          </a:xfrm>
          <a:prstGeom prst="rect">
            <a:avLst/>
          </a:prstGeom>
          <a:ln w="12700">
            <a:miter lim="400000"/>
          </a:ln>
        </p:spPr>
      </p:pic>
    </p:spTree>
  </p:cSld>
  <p:clrMapOvr>
    <a:masterClrMapping/>
  </p:clrMapOvr>
  <p:transition xmlns:p14="http://schemas.microsoft.com/office/powerpoint/2010/main" spd="med" advClick="1"/>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9" name="TOOL RECOMENDATIONS"/>
          <p:cNvSpPr/>
          <p:nvPr/>
        </p:nvSpPr>
        <p:spPr>
          <a:xfrm>
            <a:off x="568363" y="1449256"/>
            <a:ext cx="23733861" cy="193040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spc="600" sz="9600">
                <a:solidFill>
                  <a:srgbClr val="494949"/>
                </a:solidFill>
              </a:defRPr>
            </a:lvl1pPr>
          </a:lstStyle>
          <a:p>
            <a:pPr/>
            <a:r>
              <a:t>TOOL RECOMENDATIONS</a:t>
            </a:r>
          </a:p>
        </p:txBody>
      </p:sp>
      <p:sp>
        <p:nvSpPr>
          <p:cNvPr id="290" name="SPEED AND ACCESSIBILITY"/>
          <p:cNvSpPr/>
          <p:nvPr/>
        </p:nvSpPr>
        <p:spPr>
          <a:xfrm>
            <a:off x="318720" y="3059384"/>
            <a:ext cx="23733860" cy="193040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spc="456" sz="7300">
                <a:solidFill>
                  <a:srgbClr val="494949"/>
                </a:solidFill>
                <a:latin typeface="+mn-lt"/>
                <a:ea typeface="+mn-ea"/>
                <a:cs typeface="+mn-cs"/>
                <a:sym typeface="Oswald Light"/>
              </a:defRPr>
            </a:lvl1pPr>
          </a:lstStyle>
          <a:p>
            <a:pPr/>
            <a:r>
              <a:t>SPEED AND ACCESSIBILITY</a:t>
            </a:r>
          </a:p>
        </p:txBody>
      </p:sp>
      <p:sp>
        <p:nvSpPr>
          <p:cNvPr id="291" name="Google Lighthouse"/>
          <p:cNvSpPr txBox="1"/>
          <p:nvPr/>
        </p:nvSpPr>
        <p:spPr>
          <a:xfrm>
            <a:off x="4464057" y="5871924"/>
            <a:ext cx="4609466" cy="1041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pc="0" sz="5000">
                <a:solidFill>
                  <a:srgbClr val="5E5E5E"/>
                </a:solidFill>
                <a:latin typeface="Oswald Medium"/>
                <a:ea typeface="Oswald Medium"/>
                <a:cs typeface="Oswald Medium"/>
                <a:sym typeface="Oswald Medium"/>
              </a:defRPr>
            </a:lvl1pPr>
          </a:lstStyle>
          <a:p>
            <a:pPr/>
            <a:r>
              <a:t>Google Lighthouse</a:t>
            </a:r>
          </a:p>
        </p:txBody>
      </p:sp>
      <p:sp>
        <p:nvSpPr>
          <p:cNvPr id="292" name="https://developers.google.com/web/tools/lighthouse/"/>
          <p:cNvSpPr txBox="1"/>
          <p:nvPr/>
        </p:nvSpPr>
        <p:spPr>
          <a:xfrm>
            <a:off x="4464057" y="7018576"/>
            <a:ext cx="7254850" cy="609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pc="0" sz="2700" u="sng">
                <a:solidFill>
                  <a:srgbClr val="5E5E5E"/>
                </a:solidFill>
                <a:latin typeface="Oswald Medium"/>
                <a:ea typeface="Oswald Medium"/>
                <a:cs typeface="Oswald Medium"/>
                <a:sym typeface="Oswald Medium"/>
                <a:hlinkClick r:id="rId2" invalidUrl="" action="" tgtFrame="" tooltip="" history="1" highlightClick="0" endSnd="0"/>
              </a:defRPr>
            </a:lvl1pPr>
          </a:lstStyle>
          <a:p>
            <a:pPr>
              <a:defRPr u="none"/>
            </a:pPr>
            <a:r>
              <a:rPr u="sng">
                <a:hlinkClick r:id="rId2" invalidUrl="" action="" tgtFrame="" tooltip="" history="1" highlightClick="0" endSnd="0"/>
              </a:rPr>
              <a:t>https://developers.google.com/web/tools/lighthouse/</a:t>
            </a:r>
          </a:p>
        </p:txBody>
      </p:sp>
      <p:sp>
        <p:nvSpPr>
          <p:cNvPr id="293" name="A11Y Compliance Platform"/>
          <p:cNvSpPr txBox="1"/>
          <p:nvPr/>
        </p:nvSpPr>
        <p:spPr>
          <a:xfrm>
            <a:off x="15348070" y="5885166"/>
            <a:ext cx="6571616" cy="1041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pc="0" sz="5000">
                <a:solidFill>
                  <a:srgbClr val="5E5E5E"/>
                </a:solidFill>
                <a:latin typeface="Oswald Medium"/>
                <a:ea typeface="Oswald Medium"/>
                <a:cs typeface="Oswald Medium"/>
                <a:sym typeface="Oswald Medium"/>
              </a:defRPr>
            </a:lvl1pPr>
          </a:lstStyle>
          <a:p>
            <a:pPr/>
            <a:r>
              <a:t>A11Y Compliance Platform</a:t>
            </a:r>
          </a:p>
        </p:txBody>
      </p:sp>
      <p:sp>
        <p:nvSpPr>
          <p:cNvPr id="294" name="https://www.boia.org/w3c-tools-services-a11y"/>
          <p:cNvSpPr txBox="1"/>
          <p:nvPr/>
        </p:nvSpPr>
        <p:spPr>
          <a:xfrm>
            <a:off x="15348070" y="6982102"/>
            <a:ext cx="8050404" cy="762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pc="0" sz="3500" u="sng">
                <a:solidFill>
                  <a:srgbClr val="5E5E5E"/>
                </a:solidFill>
                <a:latin typeface="Oswald Medium"/>
                <a:ea typeface="Oswald Medium"/>
                <a:cs typeface="Oswald Medium"/>
                <a:sym typeface="Oswald Medium"/>
                <a:hlinkClick r:id="rId3" invalidUrl="" action="" tgtFrame="" tooltip="" history="1" highlightClick="0" endSnd="0"/>
              </a:defRPr>
            </a:lvl1pPr>
          </a:lstStyle>
          <a:p>
            <a:pPr>
              <a:defRPr u="none"/>
            </a:pPr>
            <a:r>
              <a:rPr u="sng">
                <a:hlinkClick r:id="rId3" invalidUrl="" action="" tgtFrame="" tooltip="" history="1" highlightClick="0" endSnd="0"/>
              </a:rPr>
              <a:t>https://www.boia.org/w3c-tools-services-a11y</a:t>
            </a:r>
          </a:p>
        </p:txBody>
      </p:sp>
      <p:sp>
        <p:nvSpPr>
          <p:cNvPr id="295" name="Automated Accessibility Testing Tool (AATT)"/>
          <p:cNvSpPr txBox="1"/>
          <p:nvPr/>
        </p:nvSpPr>
        <p:spPr>
          <a:xfrm>
            <a:off x="4473298" y="9830586"/>
            <a:ext cx="8049033" cy="800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pc="0" sz="3700">
                <a:solidFill>
                  <a:srgbClr val="5E5E5E"/>
                </a:solidFill>
                <a:latin typeface="Oswald Medium"/>
                <a:ea typeface="Oswald Medium"/>
                <a:cs typeface="Oswald Medium"/>
                <a:sym typeface="Oswald Medium"/>
              </a:defRPr>
            </a:lvl1pPr>
          </a:lstStyle>
          <a:p>
            <a:pPr/>
            <a:r>
              <a:t>Automated Accessibility Testing Tool (AATT)</a:t>
            </a:r>
          </a:p>
        </p:txBody>
      </p:sp>
      <p:sp>
        <p:nvSpPr>
          <p:cNvPr id="296" name="https://github.com/paypal/AATT"/>
          <p:cNvSpPr txBox="1"/>
          <p:nvPr/>
        </p:nvSpPr>
        <p:spPr>
          <a:xfrm>
            <a:off x="4473298" y="10667171"/>
            <a:ext cx="8081011" cy="1041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pc="0" sz="5000" u="sng">
                <a:solidFill>
                  <a:srgbClr val="5E5E5E"/>
                </a:solidFill>
                <a:latin typeface="Oswald Medium"/>
                <a:ea typeface="Oswald Medium"/>
                <a:cs typeface="Oswald Medium"/>
                <a:sym typeface="Oswald Medium"/>
                <a:hlinkClick r:id="rId4" invalidUrl="" action="" tgtFrame="" tooltip="" history="1" highlightClick="0" endSnd="0"/>
              </a:defRPr>
            </a:lvl1pPr>
          </a:lstStyle>
          <a:p>
            <a:pPr>
              <a:defRPr u="none"/>
            </a:pPr>
            <a:r>
              <a:rPr u="sng">
                <a:hlinkClick r:id="rId4" invalidUrl="" action="" tgtFrame="" tooltip="" history="1" highlightClick="0" endSnd="0"/>
              </a:rPr>
              <a:t>https://github.com/paypal/AATT</a:t>
            </a:r>
          </a:p>
        </p:txBody>
      </p:sp>
      <p:sp>
        <p:nvSpPr>
          <p:cNvPr id="297" name="Solarwinds Pingdom Tools"/>
          <p:cNvSpPr txBox="1"/>
          <p:nvPr/>
        </p:nvSpPr>
        <p:spPr>
          <a:xfrm>
            <a:off x="15346165" y="9709936"/>
            <a:ext cx="6477636" cy="1041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pc="0" sz="5000">
                <a:solidFill>
                  <a:srgbClr val="5E5E5E"/>
                </a:solidFill>
                <a:latin typeface="Oswald Medium"/>
                <a:ea typeface="Oswald Medium"/>
                <a:cs typeface="Oswald Medium"/>
                <a:sym typeface="Oswald Medium"/>
              </a:defRPr>
            </a:lvl1pPr>
          </a:lstStyle>
          <a:p>
            <a:pPr/>
            <a:r>
              <a:t>Solarwinds Pingdom Tools</a:t>
            </a:r>
          </a:p>
        </p:txBody>
      </p:sp>
      <p:sp>
        <p:nvSpPr>
          <p:cNvPr id="298" name="https://tools.pingdom.com/"/>
          <p:cNvSpPr txBox="1"/>
          <p:nvPr/>
        </p:nvSpPr>
        <p:spPr>
          <a:xfrm>
            <a:off x="15379458" y="10667171"/>
            <a:ext cx="6910071" cy="1041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pc="0" sz="5000" u="sng">
                <a:solidFill>
                  <a:srgbClr val="5E5E5E"/>
                </a:solidFill>
                <a:latin typeface="Oswald Medium"/>
                <a:ea typeface="Oswald Medium"/>
                <a:cs typeface="Oswald Medium"/>
                <a:sym typeface="Oswald Medium"/>
                <a:hlinkClick r:id="rId5" invalidUrl="" action="" tgtFrame="" tooltip="" history="1" highlightClick="0" endSnd="0"/>
              </a:defRPr>
            </a:lvl1pPr>
          </a:lstStyle>
          <a:p>
            <a:pPr>
              <a:defRPr u="none"/>
            </a:pPr>
            <a:r>
              <a:rPr u="sng">
                <a:hlinkClick r:id="rId5" invalidUrl="" action="" tgtFrame="" tooltip="" history="1" highlightClick="0" endSnd="0"/>
              </a:rPr>
              <a:t>https://tools.pingdom.com/</a:t>
            </a:r>
          </a:p>
        </p:txBody>
      </p:sp>
      <p:pic>
        <p:nvPicPr>
          <p:cNvPr id="299" name="BOIA Logo.png" descr="BOIA Logo.png"/>
          <p:cNvPicPr>
            <a:picLocks noChangeAspect="1"/>
          </p:cNvPicPr>
          <p:nvPr/>
        </p:nvPicPr>
        <p:blipFill>
          <a:blip r:embed="rId6">
            <a:extLst/>
          </a:blip>
          <a:stretch>
            <a:fillRect/>
          </a:stretch>
        </p:blipFill>
        <p:spPr>
          <a:xfrm>
            <a:off x="13672884" y="5826673"/>
            <a:ext cx="922389" cy="2529128"/>
          </a:xfrm>
          <a:prstGeom prst="rect">
            <a:avLst/>
          </a:prstGeom>
          <a:ln w="12700">
            <a:miter lim="400000"/>
          </a:ln>
        </p:spPr>
      </p:pic>
      <p:pic>
        <p:nvPicPr>
          <p:cNvPr id="300" name="Image" descr="Image"/>
          <p:cNvPicPr>
            <a:picLocks noChangeAspect="1"/>
          </p:cNvPicPr>
          <p:nvPr/>
        </p:nvPicPr>
        <p:blipFill>
          <a:blip r:embed="rId7">
            <a:extLst/>
          </a:blip>
          <a:stretch>
            <a:fillRect/>
          </a:stretch>
        </p:blipFill>
        <p:spPr>
          <a:xfrm>
            <a:off x="1625600" y="5994400"/>
            <a:ext cx="1930400" cy="1930400"/>
          </a:xfrm>
          <a:prstGeom prst="rect">
            <a:avLst/>
          </a:prstGeom>
          <a:ln w="12700">
            <a:miter lim="400000"/>
          </a:ln>
        </p:spPr>
      </p:pic>
      <p:pic>
        <p:nvPicPr>
          <p:cNvPr id="301" name="Image" descr="Image"/>
          <p:cNvPicPr>
            <a:picLocks noChangeAspect="1"/>
          </p:cNvPicPr>
          <p:nvPr/>
        </p:nvPicPr>
        <p:blipFill>
          <a:blip r:embed="rId8">
            <a:extLst/>
          </a:blip>
          <a:stretch>
            <a:fillRect/>
          </a:stretch>
        </p:blipFill>
        <p:spPr>
          <a:xfrm>
            <a:off x="1625600" y="9963249"/>
            <a:ext cx="1930400" cy="1930401"/>
          </a:xfrm>
          <a:prstGeom prst="rect">
            <a:avLst/>
          </a:prstGeom>
          <a:ln w="12700">
            <a:miter lim="400000"/>
          </a:ln>
        </p:spPr>
      </p:pic>
      <p:pic>
        <p:nvPicPr>
          <p:cNvPr id="302" name="Image" descr="Image"/>
          <p:cNvPicPr>
            <a:picLocks noChangeAspect="1"/>
          </p:cNvPicPr>
          <p:nvPr/>
        </p:nvPicPr>
        <p:blipFill>
          <a:blip r:embed="rId9">
            <a:extLst/>
          </a:blip>
          <a:stretch>
            <a:fillRect/>
          </a:stretch>
        </p:blipFill>
        <p:spPr>
          <a:xfrm>
            <a:off x="13430387" y="9970690"/>
            <a:ext cx="1688928" cy="1688927"/>
          </a:xfrm>
          <a:prstGeom prst="rect">
            <a:avLst/>
          </a:prstGeom>
          <a:ln w="12700">
            <a:miter lim="400000"/>
          </a:ln>
        </p:spPr>
      </p:pic>
    </p:spTree>
  </p:cSld>
  <p:clrMapOvr>
    <a:masterClrMapping/>
  </p:clrMapOvr>
  <p:transition xmlns:p14="http://schemas.microsoft.com/office/powerpoint/2010/main" spd="med" advClick="1"/>
</p:sld>
</file>

<file path=ppt/slides/slide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4" name="Thanks!"/>
          <p:cNvSpPr/>
          <p:nvPr/>
        </p:nvSpPr>
        <p:spPr>
          <a:xfrm>
            <a:off x="8071727" y="5005034"/>
            <a:ext cx="8234224" cy="3848408"/>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lgn="ctr">
              <a:lnSpc>
                <a:spcPts val="13000"/>
              </a:lnSpc>
              <a:defRPr sz="19600">
                <a:solidFill>
                  <a:srgbClr val="494949"/>
                </a:solidFill>
              </a:defRPr>
            </a:pPr>
          </a:p>
          <a:p>
            <a:pPr algn="ctr">
              <a:lnSpc>
                <a:spcPts val="13000"/>
              </a:lnSpc>
              <a:defRPr sz="19600">
                <a:solidFill>
                  <a:srgbClr val="494949"/>
                </a:solidFill>
              </a:defRPr>
            </a:pPr>
            <a:r>
              <a:t>Thanks!</a:t>
            </a:r>
          </a:p>
        </p:txBody>
      </p:sp>
      <p:sp>
        <p:nvSpPr>
          <p:cNvPr id="305" name="You can find me at:…"/>
          <p:cNvSpPr/>
          <p:nvPr/>
        </p:nvSpPr>
        <p:spPr>
          <a:xfrm>
            <a:off x="6914243" y="9722027"/>
            <a:ext cx="11230532" cy="29108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lgn="ctr">
              <a:defRPr spc="0" sz="5000">
                <a:solidFill>
                  <a:srgbClr val="5E5E5E"/>
                </a:solidFill>
                <a:latin typeface="Oswald Medium"/>
                <a:ea typeface="Oswald Medium"/>
                <a:cs typeface="Oswald Medium"/>
                <a:sym typeface="Oswald Medium"/>
              </a:defRPr>
            </a:pPr>
            <a:r>
              <a:t>You can find me at:</a:t>
            </a:r>
          </a:p>
          <a:p>
            <a:pPr algn="ctr">
              <a:defRPr spc="0" sz="5000">
                <a:solidFill>
                  <a:srgbClr val="5E5E5E"/>
                </a:solidFill>
                <a:latin typeface="Oswald Medium"/>
                <a:ea typeface="Oswald Medium"/>
                <a:cs typeface="Oswald Medium"/>
                <a:sym typeface="Oswald Medium"/>
              </a:defRPr>
            </a:pPr>
            <a:r>
              <a:rPr>
                <a:latin typeface="+mj-lt"/>
                <a:ea typeface="+mj-ea"/>
                <a:cs typeface="+mj-cs"/>
                <a:sym typeface="Oswald Bold"/>
              </a:rPr>
              <a:t>EMAIL</a:t>
            </a:r>
            <a:r>
              <a:t>: </a:t>
            </a:r>
            <a:r>
              <a:rPr u="sng">
                <a:hlinkClick r:id="rId3" invalidUrl="" action="" tgtFrame="" tooltip="" history="1" highlightClick="0" endSnd="0"/>
              </a:rPr>
              <a:t>ben@brinehartdesign.com</a:t>
            </a:r>
          </a:p>
          <a:p>
            <a:pPr algn="ctr">
              <a:defRPr spc="0" sz="5000">
                <a:solidFill>
                  <a:srgbClr val="5E5E5E"/>
                </a:solidFill>
                <a:latin typeface="Oswald Medium"/>
                <a:ea typeface="Oswald Medium"/>
                <a:cs typeface="Oswald Medium"/>
                <a:sym typeface="Oswald Medium"/>
              </a:defRPr>
            </a:pPr>
            <a:r>
              <a:rPr>
                <a:latin typeface="+mj-lt"/>
                <a:ea typeface="+mj-ea"/>
                <a:cs typeface="+mj-cs"/>
                <a:sym typeface="Oswald Bold"/>
              </a:rPr>
              <a:t>WEBSITE</a:t>
            </a:r>
            <a:r>
              <a:t>: </a:t>
            </a:r>
            <a:r>
              <a:rPr u="sng">
                <a:hlinkClick r:id="rId4" invalidUrl="" action="" tgtFrame="" tooltip="" history="1" highlightClick="0" endSnd="0"/>
              </a:rPr>
              <a:t>www.brinehartdesign.com</a:t>
            </a:r>
          </a:p>
        </p:txBody>
      </p:sp>
      <p:sp>
        <p:nvSpPr>
          <p:cNvPr id="306" name="Any questions?"/>
          <p:cNvSpPr/>
          <p:nvPr/>
        </p:nvSpPr>
        <p:spPr>
          <a:xfrm>
            <a:off x="9784726" y="8381634"/>
            <a:ext cx="4852825" cy="8534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lgn="ctr">
              <a:defRPr sz="4400">
                <a:solidFill>
                  <a:srgbClr val="14A5FF"/>
                </a:solidFill>
                <a:latin typeface="Open Sans Bold"/>
                <a:ea typeface="Open Sans Bold"/>
                <a:cs typeface="Open Sans Bold"/>
                <a:sym typeface="Open Sans Bold"/>
              </a:defRPr>
            </a:lvl1pPr>
          </a:lstStyle>
          <a:p>
            <a:pPr/>
            <a:r>
              <a:t>Any questions?</a:t>
            </a:r>
          </a:p>
        </p:txBody>
      </p:sp>
      <p:sp>
        <p:nvSpPr>
          <p:cNvPr id="307" name="Shape"/>
          <p:cNvSpPr/>
          <p:nvPr/>
        </p:nvSpPr>
        <p:spPr>
          <a:xfrm>
            <a:off x="11085394" y="2808758"/>
            <a:ext cx="2251083" cy="243982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933" y="12076"/>
                </a:moveTo>
                <a:cubicBezTo>
                  <a:pt x="21369" y="11429"/>
                  <a:pt x="21600" y="10732"/>
                  <a:pt x="21600" y="9954"/>
                </a:cubicBezTo>
                <a:cubicBezTo>
                  <a:pt x="21600" y="9068"/>
                  <a:pt x="21252" y="8289"/>
                  <a:pt x="20555" y="7647"/>
                </a:cubicBezTo>
                <a:cubicBezTo>
                  <a:pt x="19826" y="6977"/>
                  <a:pt x="18982" y="6655"/>
                  <a:pt x="17996" y="6655"/>
                </a:cubicBezTo>
                <a:cubicBezTo>
                  <a:pt x="15522" y="6655"/>
                  <a:pt x="15522" y="6655"/>
                  <a:pt x="15522" y="6655"/>
                </a:cubicBezTo>
                <a:cubicBezTo>
                  <a:pt x="15987" y="5796"/>
                  <a:pt x="16222" y="4964"/>
                  <a:pt x="16222" y="4158"/>
                </a:cubicBezTo>
                <a:cubicBezTo>
                  <a:pt x="16222" y="3140"/>
                  <a:pt x="16046" y="2335"/>
                  <a:pt x="15727" y="1742"/>
                </a:cubicBezTo>
                <a:cubicBezTo>
                  <a:pt x="15379" y="1154"/>
                  <a:pt x="14913" y="697"/>
                  <a:pt x="14275" y="430"/>
                </a:cubicBezTo>
                <a:cubicBezTo>
                  <a:pt x="13663" y="135"/>
                  <a:pt x="12937" y="0"/>
                  <a:pt x="12153" y="0"/>
                </a:cubicBezTo>
                <a:cubicBezTo>
                  <a:pt x="11687" y="0"/>
                  <a:pt x="11251" y="162"/>
                  <a:pt x="10903" y="484"/>
                </a:cubicBezTo>
                <a:cubicBezTo>
                  <a:pt x="10496" y="859"/>
                  <a:pt x="10202" y="1316"/>
                  <a:pt x="10030" y="1878"/>
                </a:cubicBezTo>
                <a:cubicBezTo>
                  <a:pt x="9854" y="2470"/>
                  <a:pt x="9708" y="3005"/>
                  <a:pt x="9594" y="3515"/>
                </a:cubicBezTo>
                <a:cubicBezTo>
                  <a:pt x="9477" y="4053"/>
                  <a:pt x="9304" y="4429"/>
                  <a:pt x="9099" y="4642"/>
                </a:cubicBezTo>
                <a:cubicBezTo>
                  <a:pt x="8633" y="5099"/>
                  <a:pt x="8138" y="5661"/>
                  <a:pt x="7589" y="6307"/>
                </a:cubicBezTo>
                <a:cubicBezTo>
                  <a:pt x="6628" y="7433"/>
                  <a:pt x="5987" y="8103"/>
                  <a:pt x="5668" y="8317"/>
                </a:cubicBezTo>
                <a:cubicBezTo>
                  <a:pt x="1800" y="8317"/>
                  <a:pt x="1800" y="8317"/>
                  <a:pt x="1800" y="8317"/>
                </a:cubicBezTo>
                <a:cubicBezTo>
                  <a:pt x="1309" y="8317"/>
                  <a:pt x="873" y="8479"/>
                  <a:pt x="521" y="8800"/>
                </a:cubicBezTo>
                <a:cubicBezTo>
                  <a:pt x="172" y="9122"/>
                  <a:pt x="0" y="9528"/>
                  <a:pt x="0" y="9981"/>
                </a:cubicBezTo>
                <a:cubicBezTo>
                  <a:pt x="0" y="18274"/>
                  <a:pt x="0" y="18274"/>
                  <a:pt x="0" y="18274"/>
                </a:cubicBezTo>
                <a:cubicBezTo>
                  <a:pt x="0" y="18727"/>
                  <a:pt x="172" y="19133"/>
                  <a:pt x="521" y="19455"/>
                </a:cubicBezTo>
                <a:cubicBezTo>
                  <a:pt x="873" y="19776"/>
                  <a:pt x="1309" y="19935"/>
                  <a:pt x="1800" y="19935"/>
                </a:cubicBezTo>
                <a:cubicBezTo>
                  <a:pt x="5844" y="19935"/>
                  <a:pt x="5844" y="19935"/>
                  <a:pt x="5844" y="19935"/>
                </a:cubicBezTo>
                <a:cubicBezTo>
                  <a:pt x="6075" y="19935"/>
                  <a:pt x="6716" y="20125"/>
                  <a:pt x="7790" y="20473"/>
                </a:cubicBezTo>
                <a:cubicBezTo>
                  <a:pt x="8952" y="20822"/>
                  <a:pt x="9971" y="21116"/>
                  <a:pt x="10844" y="21306"/>
                </a:cubicBezTo>
                <a:cubicBezTo>
                  <a:pt x="11716" y="21492"/>
                  <a:pt x="12618" y="21600"/>
                  <a:pt x="13516" y="21600"/>
                </a:cubicBezTo>
                <a:cubicBezTo>
                  <a:pt x="15320" y="21600"/>
                  <a:pt x="15320" y="21600"/>
                  <a:pt x="15320" y="21600"/>
                </a:cubicBezTo>
                <a:cubicBezTo>
                  <a:pt x="16629" y="21600"/>
                  <a:pt x="17703" y="21252"/>
                  <a:pt x="18517" y="20555"/>
                </a:cubicBezTo>
                <a:cubicBezTo>
                  <a:pt x="19331" y="19858"/>
                  <a:pt x="19712" y="18917"/>
                  <a:pt x="19712" y="17709"/>
                </a:cubicBezTo>
                <a:cubicBezTo>
                  <a:pt x="20262" y="17039"/>
                  <a:pt x="20555" y="16261"/>
                  <a:pt x="20555" y="15402"/>
                </a:cubicBezTo>
                <a:cubicBezTo>
                  <a:pt x="20555" y="15215"/>
                  <a:pt x="20526" y="15026"/>
                  <a:pt x="20526" y="14836"/>
                </a:cubicBezTo>
                <a:cubicBezTo>
                  <a:pt x="20874" y="14248"/>
                  <a:pt x="21050" y="13632"/>
                  <a:pt x="21050" y="12959"/>
                </a:cubicBezTo>
                <a:cubicBezTo>
                  <a:pt x="21050" y="12664"/>
                  <a:pt x="20991" y="12370"/>
                  <a:pt x="20933" y="12076"/>
                </a:cubicBezTo>
                <a:close/>
                <a:moveTo>
                  <a:pt x="3343" y="18030"/>
                </a:moveTo>
                <a:cubicBezTo>
                  <a:pt x="3167" y="18193"/>
                  <a:pt x="2966" y="18274"/>
                  <a:pt x="2702" y="18274"/>
                </a:cubicBezTo>
                <a:cubicBezTo>
                  <a:pt x="2471" y="18274"/>
                  <a:pt x="2236" y="18193"/>
                  <a:pt x="2064" y="18030"/>
                </a:cubicBezTo>
                <a:cubicBezTo>
                  <a:pt x="1888" y="17871"/>
                  <a:pt x="1800" y="17682"/>
                  <a:pt x="1800" y="17442"/>
                </a:cubicBezTo>
                <a:cubicBezTo>
                  <a:pt x="1800" y="17225"/>
                  <a:pt x="1888" y="17039"/>
                  <a:pt x="2064" y="16877"/>
                </a:cubicBezTo>
                <a:cubicBezTo>
                  <a:pt x="2236" y="16691"/>
                  <a:pt x="2471" y="16609"/>
                  <a:pt x="2702" y="16609"/>
                </a:cubicBezTo>
                <a:cubicBezTo>
                  <a:pt x="2966" y="16609"/>
                  <a:pt x="3167" y="16691"/>
                  <a:pt x="3343" y="16877"/>
                </a:cubicBezTo>
                <a:cubicBezTo>
                  <a:pt x="3516" y="17039"/>
                  <a:pt x="3604" y="17225"/>
                  <a:pt x="3604" y="17442"/>
                </a:cubicBezTo>
                <a:cubicBezTo>
                  <a:pt x="3604" y="17682"/>
                  <a:pt x="3516" y="17871"/>
                  <a:pt x="3343" y="18030"/>
                </a:cubicBezTo>
                <a:close/>
                <a:moveTo>
                  <a:pt x="19507" y="11030"/>
                </a:moveTo>
                <a:cubicBezTo>
                  <a:pt x="19305" y="11429"/>
                  <a:pt x="19041" y="11619"/>
                  <a:pt x="18752" y="11646"/>
                </a:cubicBezTo>
                <a:cubicBezTo>
                  <a:pt x="18898" y="11781"/>
                  <a:pt x="19012" y="11994"/>
                  <a:pt x="19100" y="12262"/>
                </a:cubicBezTo>
                <a:cubicBezTo>
                  <a:pt x="19188" y="12502"/>
                  <a:pt x="19246" y="12745"/>
                  <a:pt x="19246" y="12959"/>
                </a:cubicBezTo>
                <a:cubicBezTo>
                  <a:pt x="19246" y="13578"/>
                  <a:pt x="18982" y="14085"/>
                  <a:pt x="18491" y="14515"/>
                </a:cubicBezTo>
                <a:cubicBezTo>
                  <a:pt x="18664" y="14786"/>
                  <a:pt x="18752" y="15080"/>
                  <a:pt x="18752" y="15402"/>
                </a:cubicBezTo>
                <a:cubicBezTo>
                  <a:pt x="18752" y="15723"/>
                  <a:pt x="18664" y="16048"/>
                  <a:pt x="18517" y="16369"/>
                </a:cubicBezTo>
                <a:cubicBezTo>
                  <a:pt x="18345" y="16691"/>
                  <a:pt x="18110" y="16904"/>
                  <a:pt x="17850" y="17039"/>
                </a:cubicBezTo>
                <a:cubicBezTo>
                  <a:pt x="17879" y="17306"/>
                  <a:pt x="17908" y="17547"/>
                  <a:pt x="17908" y="17763"/>
                </a:cubicBezTo>
                <a:cubicBezTo>
                  <a:pt x="17908" y="19211"/>
                  <a:pt x="17007" y="19935"/>
                  <a:pt x="15207" y="19935"/>
                </a:cubicBezTo>
                <a:cubicBezTo>
                  <a:pt x="13516" y="19935"/>
                  <a:pt x="13516" y="19935"/>
                  <a:pt x="13516" y="19935"/>
                </a:cubicBezTo>
                <a:cubicBezTo>
                  <a:pt x="12266" y="19935"/>
                  <a:pt x="10668" y="19614"/>
                  <a:pt x="8692" y="18998"/>
                </a:cubicBezTo>
                <a:cubicBezTo>
                  <a:pt x="8663" y="18971"/>
                  <a:pt x="8516" y="18944"/>
                  <a:pt x="8285" y="18863"/>
                </a:cubicBezTo>
                <a:cubicBezTo>
                  <a:pt x="8054" y="18782"/>
                  <a:pt x="7908" y="18727"/>
                  <a:pt x="7790" y="18704"/>
                </a:cubicBezTo>
                <a:cubicBezTo>
                  <a:pt x="7673" y="18650"/>
                  <a:pt x="7530" y="18623"/>
                  <a:pt x="7295" y="18541"/>
                </a:cubicBezTo>
                <a:cubicBezTo>
                  <a:pt x="7064" y="18487"/>
                  <a:pt x="6888" y="18433"/>
                  <a:pt x="6775" y="18406"/>
                </a:cubicBezTo>
                <a:cubicBezTo>
                  <a:pt x="6628" y="18379"/>
                  <a:pt x="6485" y="18352"/>
                  <a:pt x="6309" y="18328"/>
                </a:cubicBezTo>
                <a:cubicBezTo>
                  <a:pt x="6133" y="18298"/>
                  <a:pt x="5987" y="18274"/>
                  <a:pt x="5844" y="18274"/>
                </a:cubicBezTo>
                <a:cubicBezTo>
                  <a:pt x="5407" y="18274"/>
                  <a:pt x="5407" y="18274"/>
                  <a:pt x="5407" y="18274"/>
                </a:cubicBezTo>
                <a:cubicBezTo>
                  <a:pt x="5407" y="9981"/>
                  <a:pt x="5407" y="9981"/>
                  <a:pt x="5407" y="9981"/>
                </a:cubicBezTo>
                <a:cubicBezTo>
                  <a:pt x="5844" y="9981"/>
                  <a:pt x="5844" y="9981"/>
                  <a:pt x="5844" y="9981"/>
                </a:cubicBezTo>
                <a:cubicBezTo>
                  <a:pt x="6020" y="9981"/>
                  <a:pt x="6163" y="9927"/>
                  <a:pt x="6368" y="9849"/>
                </a:cubicBezTo>
                <a:cubicBezTo>
                  <a:pt x="6540" y="9768"/>
                  <a:pt x="6716" y="9660"/>
                  <a:pt x="6918" y="9497"/>
                </a:cubicBezTo>
                <a:cubicBezTo>
                  <a:pt x="7123" y="9338"/>
                  <a:pt x="7295" y="9203"/>
                  <a:pt x="7471" y="9044"/>
                </a:cubicBezTo>
                <a:cubicBezTo>
                  <a:pt x="7614" y="8882"/>
                  <a:pt x="7820" y="8692"/>
                  <a:pt x="8025" y="8479"/>
                </a:cubicBezTo>
                <a:cubicBezTo>
                  <a:pt x="8226" y="8239"/>
                  <a:pt x="8402" y="8049"/>
                  <a:pt x="8516" y="7917"/>
                </a:cubicBezTo>
                <a:cubicBezTo>
                  <a:pt x="8633" y="7782"/>
                  <a:pt x="8780" y="7592"/>
                  <a:pt x="8952" y="7379"/>
                </a:cubicBezTo>
                <a:cubicBezTo>
                  <a:pt x="9128" y="7166"/>
                  <a:pt x="9246" y="7058"/>
                  <a:pt x="9275" y="7004"/>
                </a:cubicBezTo>
                <a:cubicBezTo>
                  <a:pt x="9796" y="6412"/>
                  <a:pt x="10144" y="6012"/>
                  <a:pt x="10349" y="5823"/>
                </a:cubicBezTo>
                <a:cubicBezTo>
                  <a:pt x="10727" y="5447"/>
                  <a:pt x="11016" y="4964"/>
                  <a:pt x="11192" y="4402"/>
                </a:cubicBezTo>
                <a:cubicBezTo>
                  <a:pt x="11368" y="3810"/>
                  <a:pt x="11511" y="3272"/>
                  <a:pt x="11629" y="2764"/>
                </a:cubicBezTo>
                <a:cubicBezTo>
                  <a:pt x="11746" y="2253"/>
                  <a:pt x="11918" y="1878"/>
                  <a:pt x="12153" y="1665"/>
                </a:cubicBezTo>
                <a:cubicBezTo>
                  <a:pt x="13055" y="1665"/>
                  <a:pt x="13663" y="1878"/>
                  <a:pt x="13953" y="2280"/>
                </a:cubicBezTo>
                <a:cubicBezTo>
                  <a:pt x="14246" y="2683"/>
                  <a:pt x="14418" y="3302"/>
                  <a:pt x="14418" y="4158"/>
                </a:cubicBezTo>
                <a:cubicBezTo>
                  <a:pt x="14418" y="4669"/>
                  <a:pt x="14187" y="5366"/>
                  <a:pt x="13722" y="6253"/>
                </a:cubicBezTo>
                <a:cubicBezTo>
                  <a:pt x="13286" y="7109"/>
                  <a:pt x="13055" y="7809"/>
                  <a:pt x="13055" y="8317"/>
                </a:cubicBezTo>
                <a:cubicBezTo>
                  <a:pt x="17996" y="8317"/>
                  <a:pt x="17996" y="8317"/>
                  <a:pt x="17996" y="8317"/>
                </a:cubicBezTo>
                <a:cubicBezTo>
                  <a:pt x="18491" y="8317"/>
                  <a:pt x="18898" y="8479"/>
                  <a:pt x="19246" y="8800"/>
                </a:cubicBezTo>
                <a:cubicBezTo>
                  <a:pt x="19624" y="9149"/>
                  <a:pt x="19796" y="9528"/>
                  <a:pt x="19796" y="9981"/>
                </a:cubicBezTo>
                <a:cubicBezTo>
                  <a:pt x="19796" y="10279"/>
                  <a:pt x="19712" y="10624"/>
                  <a:pt x="19507" y="11030"/>
                </a:cubicBezTo>
                <a:close/>
              </a:path>
            </a:pathLst>
          </a:custGeom>
          <a:solidFill>
            <a:srgbClr val="14A5FF"/>
          </a:solidFill>
          <a:ln w="12700">
            <a:miter lim="400000"/>
          </a:ln>
        </p:spPr>
        <p:txBody>
          <a:bodyPr lIns="45719" rIns="45719" anchor="ctr"/>
          <a:lstStyle/>
          <a:p>
            <a:pPr>
              <a:defRPr spc="177" sz="7100"/>
            </a:pPr>
          </a:p>
        </p:txBody>
      </p:sp>
    </p:spTree>
  </p:cSld>
  <p:clrMapOvr>
    <a:masterClrMapping/>
  </p:clrMapOvr>
  <p:transition xmlns:p14="http://schemas.microsoft.com/office/powerpoint/2010/main" spd="med" advClick="1"/>
</p:sld>
</file>

<file path=ppt/slides/slide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1" name="Vector Icons by Matthew Skiles"/>
          <p:cNvSpPr/>
          <p:nvPr/>
        </p:nvSpPr>
        <p:spPr>
          <a:xfrm>
            <a:off x="954949" y="6882503"/>
            <a:ext cx="13677682" cy="10312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marL="661458" indent="-661458" algn="l">
              <a:buSzPct val="50000"/>
              <a:buBlip>
                <a:blip r:embed="rId2"/>
              </a:buBlip>
              <a:defRPr spc="0" sz="5000">
                <a:solidFill>
                  <a:srgbClr val="5E5E5E"/>
                </a:solidFill>
                <a:latin typeface="Oswald Medium"/>
                <a:ea typeface="Oswald Medium"/>
                <a:cs typeface="Oswald Medium"/>
                <a:sym typeface="Oswald Medium"/>
              </a:defRPr>
            </a:pPr>
            <a:r>
              <a:t>Vector Icons by </a:t>
            </a:r>
            <a:r>
              <a:rPr u="sng">
                <a:solidFill>
                  <a:srgbClr val="F33B48"/>
                </a:solidFill>
                <a:uFill>
                  <a:solidFill>
                    <a:srgbClr val="F33B48"/>
                  </a:solidFill>
                </a:uFill>
                <a:hlinkClick r:id="rId3" invalidUrl="" action="" tgtFrame="" tooltip="" history="1" highlightClick="0" endSnd="0"/>
              </a:rPr>
              <a:t>Matthew Skiles</a:t>
            </a:r>
          </a:p>
        </p:txBody>
      </p:sp>
      <p:sp>
        <p:nvSpPr>
          <p:cNvPr id="312" name="Presentation template designed by Slidesmash"/>
          <p:cNvSpPr/>
          <p:nvPr/>
        </p:nvSpPr>
        <p:spPr>
          <a:xfrm>
            <a:off x="954949" y="4619704"/>
            <a:ext cx="13677682" cy="10312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marL="661458" indent="-661458" algn="l">
              <a:buSzPct val="50000"/>
              <a:buBlip>
                <a:blip r:embed="rId2"/>
              </a:buBlip>
              <a:defRPr spc="0" sz="5000">
                <a:solidFill>
                  <a:srgbClr val="5E5E5E"/>
                </a:solidFill>
                <a:latin typeface="Oswald Medium"/>
                <a:ea typeface="Oswald Medium"/>
                <a:cs typeface="Oswald Medium"/>
                <a:sym typeface="Oswald Medium"/>
              </a:defRPr>
            </a:pPr>
            <a:r>
              <a:t>Presentation template designed by </a:t>
            </a:r>
            <a:r>
              <a:rPr u="sng">
                <a:solidFill>
                  <a:srgbClr val="F33B48"/>
                </a:solidFill>
                <a:uFill>
                  <a:solidFill>
                    <a:srgbClr val="F33B48"/>
                  </a:solidFill>
                </a:uFill>
                <a:hlinkClick r:id="rId4" invalidUrl="" action="" tgtFrame="" tooltip="" history="1" highlightClick="0" endSnd="0"/>
              </a:rPr>
              <a:t>Slidesmash</a:t>
            </a:r>
          </a:p>
        </p:txBody>
      </p:sp>
      <p:sp>
        <p:nvSpPr>
          <p:cNvPr id="313" name="Photographs by unsplash.com and pexels.com"/>
          <p:cNvSpPr/>
          <p:nvPr/>
        </p:nvSpPr>
        <p:spPr>
          <a:xfrm>
            <a:off x="954949" y="5751103"/>
            <a:ext cx="13677682" cy="10312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marL="661458" indent="-661458" algn="l">
              <a:buSzPct val="50000"/>
              <a:buBlip>
                <a:blip r:embed="rId2"/>
              </a:buBlip>
              <a:defRPr spc="0" sz="5000">
                <a:solidFill>
                  <a:srgbClr val="5E5E5E"/>
                </a:solidFill>
                <a:latin typeface="Oswald Medium"/>
                <a:ea typeface="Oswald Medium"/>
                <a:cs typeface="Oswald Medium"/>
                <a:sym typeface="Oswald Medium"/>
              </a:defRPr>
            </a:pPr>
            <a:r>
              <a:t>Photographs by </a:t>
            </a:r>
            <a:r>
              <a:rPr u="sng">
                <a:solidFill>
                  <a:srgbClr val="F33B48"/>
                </a:solidFill>
                <a:uFill>
                  <a:solidFill>
                    <a:srgbClr val="F33B48"/>
                  </a:solidFill>
                </a:uFill>
                <a:hlinkClick r:id="rId5" invalidUrl="" action="" tgtFrame="" tooltip="" history="1" highlightClick="0" endSnd="0"/>
              </a:rPr>
              <a:t>unsplash.com</a:t>
            </a:r>
            <a:r>
              <a:t> and </a:t>
            </a:r>
            <a:r>
              <a:rPr u="sng">
                <a:solidFill>
                  <a:srgbClr val="F33B48"/>
                </a:solidFill>
                <a:uFill>
                  <a:solidFill>
                    <a:srgbClr val="F33B48"/>
                  </a:solidFill>
                </a:uFill>
                <a:hlinkClick r:id="rId5" invalidUrl="" action="" tgtFrame="" tooltip="" history="1" highlightClick="0" endSnd="0"/>
              </a:rPr>
              <a:t>pexels.com</a:t>
            </a:r>
          </a:p>
        </p:txBody>
      </p:sp>
      <p:sp>
        <p:nvSpPr>
          <p:cNvPr id="314" name="CREDITS"/>
          <p:cNvSpPr/>
          <p:nvPr/>
        </p:nvSpPr>
        <p:spPr>
          <a:xfrm>
            <a:off x="974954" y="1716151"/>
            <a:ext cx="15293538" cy="177800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l">
              <a:defRPr spc="600" sz="8800">
                <a:solidFill>
                  <a:srgbClr val="494949"/>
                </a:solidFill>
              </a:defRPr>
            </a:lvl1pPr>
          </a:lstStyle>
          <a:p>
            <a:pPr/>
            <a:r>
              <a:t>CREDITS</a:t>
            </a:r>
          </a:p>
        </p:txBody>
      </p:sp>
      <p:sp>
        <p:nvSpPr>
          <p:cNvPr id="315" name="Special thanks to all people who made and share these awesome resources for free:"/>
          <p:cNvSpPr/>
          <p:nvPr/>
        </p:nvSpPr>
        <p:spPr>
          <a:xfrm>
            <a:off x="975087" y="3481676"/>
            <a:ext cx="22421126" cy="6375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l">
              <a:defRPr spc="80" sz="3200">
                <a:solidFill>
                  <a:srgbClr val="494949"/>
                </a:solidFill>
                <a:latin typeface="Open Sans Bold"/>
                <a:ea typeface="Open Sans Bold"/>
                <a:cs typeface="Open Sans Bold"/>
                <a:sym typeface="Open Sans Bold"/>
              </a:defRPr>
            </a:lvl1pPr>
          </a:lstStyle>
          <a:p>
            <a:pPr/>
            <a:r>
              <a:t>Special thanks to all people who made and share these awesome resources for free:</a:t>
            </a:r>
          </a:p>
        </p:txBody>
      </p:sp>
      <p:sp>
        <p:nvSpPr>
          <p:cNvPr id="316" name="https://blog.prototypr.io/affordance-and-its-future-in-designing-interfaces-973a48ae8a0"/>
          <p:cNvSpPr/>
          <p:nvPr/>
        </p:nvSpPr>
        <p:spPr>
          <a:xfrm>
            <a:off x="949687" y="8046087"/>
            <a:ext cx="22973056" cy="10312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marL="661458" indent="-661458" algn="l">
              <a:buSzPct val="50000"/>
              <a:buBlip>
                <a:blip r:embed="rId2"/>
              </a:buBlip>
              <a:defRPr spc="0" sz="5000">
                <a:solidFill>
                  <a:srgbClr val="5E5E5E"/>
                </a:solidFill>
                <a:latin typeface="Oswald Medium"/>
                <a:ea typeface="Oswald Medium"/>
                <a:cs typeface="Oswald Medium"/>
                <a:sym typeface="Oswald Medium"/>
              </a:defRPr>
            </a:lvl1pPr>
          </a:lstStyle>
          <a:p>
            <a:pPr/>
            <a:r>
              <a:t>https://blog.prototypr.io/affordance-and-its-future-in-designing-interfaces-973a48ae8a0</a:t>
            </a:r>
          </a:p>
        </p:txBody>
      </p:sp>
      <p:sp>
        <p:nvSpPr>
          <p:cNvPr id="317" name="https://lawsofux.com/…"/>
          <p:cNvSpPr/>
          <p:nvPr/>
        </p:nvSpPr>
        <p:spPr>
          <a:xfrm>
            <a:off x="949687" y="9209671"/>
            <a:ext cx="22973056" cy="38506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marL="661458" indent="-661458" algn="l">
              <a:buSzPct val="50000"/>
              <a:buBlip>
                <a:blip r:embed="rId2"/>
              </a:buBlip>
              <a:defRPr spc="0" sz="5000">
                <a:solidFill>
                  <a:srgbClr val="5E5E5E"/>
                </a:solidFill>
                <a:latin typeface="Oswald Medium"/>
                <a:ea typeface="Oswald Medium"/>
                <a:cs typeface="Oswald Medium"/>
                <a:sym typeface="Oswald Medium"/>
              </a:defRPr>
            </a:pPr>
            <a:r>
              <a:rPr u="sng">
                <a:hlinkClick r:id="rId6" invalidUrl="" action="" tgtFrame="" tooltip="" history="1" highlightClick="0" endSnd="0"/>
              </a:rPr>
              <a:t>https://lawsofux.com/</a:t>
            </a:r>
          </a:p>
          <a:p>
            <a:pPr marL="661458" indent="-661458" algn="l">
              <a:buSzPct val="50000"/>
              <a:buBlip>
                <a:blip r:embed="rId2"/>
              </a:buBlip>
              <a:defRPr spc="0" sz="5000">
                <a:solidFill>
                  <a:srgbClr val="5E5E5E"/>
                </a:solidFill>
                <a:latin typeface="Oswald Medium"/>
                <a:ea typeface="Oswald Medium"/>
                <a:cs typeface="Oswald Medium"/>
                <a:sym typeface="Oswald Medium"/>
              </a:defRPr>
            </a:pPr>
            <a:r>
              <a:rPr u="sng">
                <a:hlinkClick r:id="rId7" invalidUrl="" action="" tgtFrame="" tooltip="" history="1" highlightClick="0" endSnd="0"/>
              </a:rPr>
              <a:t>https://healthcare.utah.edu/publicaffairs/news/2013/08/08-14-2013_brain_personality_traits.php</a:t>
            </a:r>
            <a:r>
              <a:t> </a:t>
            </a:r>
          </a:p>
          <a:p>
            <a:pPr marL="661458" indent="-661458" algn="l">
              <a:buSzPct val="50000"/>
              <a:buBlip>
                <a:blip r:embed="rId2"/>
              </a:buBlip>
              <a:defRPr spc="0" sz="5000">
                <a:solidFill>
                  <a:srgbClr val="5E5E5E"/>
                </a:solidFill>
                <a:latin typeface="Oswald Medium"/>
                <a:ea typeface="Oswald Medium"/>
                <a:cs typeface="Oswald Medium"/>
                <a:sym typeface="Oswald Medium"/>
              </a:defRPr>
            </a:pPr>
            <a:r>
              <a:rPr u="sng">
                <a:hlinkClick r:id="rId8" invalidUrl="" action="" tgtFrame="" tooltip="" history="1" highlightClick="0" endSnd="0"/>
              </a:rPr>
              <a:t>https://medicine.utah.edu/radiology/news/2017/04/anderson-virtual-brain.php</a:t>
            </a:r>
          </a:p>
        </p:txBody>
      </p:sp>
    </p:spTree>
  </p:cSld>
  <p:clrMapOvr>
    <a:masterClrMapping/>
  </p:clrMapOvr>
  <p:transition xmlns:p14="http://schemas.microsoft.com/office/powerpoint/2010/main" spd="med" advClick="1"/>
</p:sld>
</file>

<file path=ppt/slides/slide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9" name="https://twitter.com/aBenjamin765/status/830454611769069570/photo/1"/>
          <p:cNvSpPr/>
          <p:nvPr/>
        </p:nvSpPr>
        <p:spPr>
          <a:xfrm>
            <a:off x="954949" y="6882503"/>
            <a:ext cx="20984785" cy="10312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marL="661458" indent="-661458" algn="l">
              <a:buSzPct val="50000"/>
              <a:buBlip>
                <a:blip r:embed="rId2"/>
              </a:buBlip>
              <a:defRPr spc="0" sz="5000" u="sng">
                <a:solidFill>
                  <a:srgbClr val="5E5E5E"/>
                </a:solidFill>
                <a:latin typeface="Oswald Medium"/>
                <a:ea typeface="Oswald Medium"/>
                <a:cs typeface="Oswald Medium"/>
                <a:sym typeface="Oswald Medium"/>
                <a:hlinkClick r:id="rId3" invalidUrl="" action="" tgtFrame="" tooltip="" history="1" highlightClick="0" endSnd="0"/>
              </a:defRPr>
            </a:lvl1pPr>
          </a:lstStyle>
          <a:p>
            <a:pPr>
              <a:defRPr u="none"/>
            </a:pPr>
            <a:r>
              <a:rPr u="sng">
                <a:hlinkClick r:id="rId3" invalidUrl="" action="" tgtFrame="" tooltip="" history="1" highlightClick="0" endSnd="0"/>
              </a:rPr>
              <a:t>https://twitter.com/aBenjamin765/status/830454611769069570/photo/1</a:t>
            </a:r>
          </a:p>
        </p:txBody>
      </p:sp>
      <p:sp>
        <p:nvSpPr>
          <p:cNvPr id="320" name="https://twitter.com/molleindustria/status/851061220648124416"/>
          <p:cNvSpPr/>
          <p:nvPr/>
        </p:nvSpPr>
        <p:spPr>
          <a:xfrm>
            <a:off x="954949" y="4619704"/>
            <a:ext cx="18339731" cy="10312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marL="661458" indent="-661458" algn="l">
              <a:buSzPct val="50000"/>
              <a:buBlip>
                <a:blip r:embed="rId2"/>
              </a:buBlip>
              <a:defRPr spc="0" sz="5000" u="sng">
                <a:solidFill>
                  <a:srgbClr val="5E5E5E"/>
                </a:solidFill>
                <a:latin typeface="Oswald Medium"/>
                <a:ea typeface="Oswald Medium"/>
                <a:cs typeface="Oswald Medium"/>
                <a:sym typeface="Oswald Medium"/>
                <a:hlinkClick r:id="rId4" invalidUrl="" action="" tgtFrame="" tooltip="" history="1" highlightClick="0" endSnd="0"/>
              </a:defRPr>
            </a:lvl1pPr>
          </a:lstStyle>
          <a:p>
            <a:pPr>
              <a:defRPr u="none"/>
            </a:pPr>
            <a:r>
              <a:rPr u="sng">
                <a:hlinkClick r:id="rId4" invalidUrl="" action="" tgtFrame="" tooltip="" history="1" highlightClick="0" endSnd="0"/>
              </a:rPr>
              <a:t>https://twitter.com/molleindustria/status/851061220648124416</a:t>
            </a:r>
          </a:p>
        </p:txBody>
      </p:sp>
      <p:sp>
        <p:nvSpPr>
          <p:cNvPr id="321" name="https://darkpatterns.uxp2.com/ - Zynga &amp; Delish examples"/>
          <p:cNvSpPr/>
          <p:nvPr/>
        </p:nvSpPr>
        <p:spPr>
          <a:xfrm>
            <a:off x="954949" y="5751103"/>
            <a:ext cx="20805746" cy="10312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marL="661458" indent="-661458" algn="l">
              <a:buSzPct val="50000"/>
              <a:buBlip>
                <a:blip r:embed="rId2"/>
              </a:buBlip>
              <a:defRPr spc="0" sz="5000">
                <a:solidFill>
                  <a:srgbClr val="5E5E5E"/>
                </a:solidFill>
                <a:latin typeface="Oswald Medium"/>
                <a:ea typeface="Oswald Medium"/>
                <a:cs typeface="Oswald Medium"/>
                <a:sym typeface="Oswald Medium"/>
              </a:defRPr>
            </a:pPr>
            <a:r>
              <a:rPr u="sng">
                <a:hlinkClick r:id="rId5" invalidUrl="" action="" tgtFrame="" tooltip="" history="1" highlightClick="0" endSnd="0"/>
              </a:rPr>
              <a:t>https://darkpatterns.uxp2.com/</a:t>
            </a:r>
            <a:r>
              <a:t> - Zynga &amp; Delish examples</a:t>
            </a:r>
          </a:p>
        </p:txBody>
      </p:sp>
      <p:sp>
        <p:nvSpPr>
          <p:cNvPr id="322" name="CREDITS"/>
          <p:cNvSpPr/>
          <p:nvPr/>
        </p:nvSpPr>
        <p:spPr>
          <a:xfrm>
            <a:off x="974954" y="1716151"/>
            <a:ext cx="15293538" cy="177800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l">
              <a:defRPr spc="600" sz="8800">
                <a:solidFill>
                  <a:srgbClr val="494949"/>
                </a:solidFill>
              </a:defRPr>
            </a:lvl1pPr>
          </a:lstStyle>
          <a:p>
            <a:pPr/>
            <a:r>
              <a:t>CREDITS</a:t>
            </a:r>
          </a:p>
        </p:txBody>
      </p:sp>
      <p:sp>
        <p:nvSpPr>
          <p:cNvPr id="323" name="Special thanks to all people who made and share these awesome resources for free:"/>
          <p:cNvSpPr/>
          <p:nvPr/>
        </p:nvSpPr>
        <p:spPr>
          <a:xfrm>
            <a:off x="975087" y="3481676"/>
            <a:ext cx="22421126" cy="6375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l">
              <a:defRPr spc="80" sz="3200">
                <a:solidFill>
                  <a:srgbClr val="494949"/>
                </a:solidFill>
                <a:latin typeface="Open Sans Bold"/>
                <a:ea typeface="Open Sans Bold"/>
                <a:cs typeface="Open Sans Bold"/>
                <a:sym typeface="Open Sans Bold"/>
              </a:defRPr>
            </a:lvl1pPr>
          </a:lstStyle>
          <a:p>
            <a:pPr/>
            <a:r>
              <a:t>Special thanks to all people who made and share these awesome resources for free:</a:t>
            </a:r>
          </a:p>
        </p:txBody>
      </p:sp>
      <p:sp>
        <p:nvSpPr>
          <p:cNvPr id="324" name="https://blog.prototypr.io/affordance-and-its-future-in-designing-interfaces-973a48ae8a0"/>
          <p:cNvSpPr/>
          <p:nvPr/>
        </p:nvSpPr>
        <p:spPr>
          <a:xfrm>
            <a:off x="949687" y="8046087"/>
            <a:ext cx="22973056" cy="10312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marL="661458" indent="-661458" algn="l">
              <a:buSzPct val="50000"/>
              <a:buBlip>
                <a:blip r:embed="rId2"/>
              </a:buBlip>
              <a:defRPr spc="0" sz="5000">
                <a:solidFill>
                  <a:srgbClr val="5E5E5E"/>
                </a:solidFill>
                <a:latin typeface="Oswald Medium"/>
                <a:ea typeface="Oswald Medium"/>
                <a:cs typeface="Oswald Medium"/>
                <a:sym typeface="Oswald Medium"/>
              </a:defRPr>
            </a:lvl1pPr>
          </a:lstStyle>
          <a:p>
            <a:pPr/>
            <a:r>
              <a:t>https://blog.prototypr.io/affordance-and-its-future-in-designing-interfaces-973a48ae8a0</a:t>
            </a:r>
          </a:p>
        </p:txBody>
      </p:sp>
      <p:sp>
        <p:nvSpPr>
          <p:cNvPr id="325" name="https://uxdesign.cc/stop-calling-these-dark-design-patterns-or-dark-ux-these-are-simply-asshole-designs-bb02df378ba…"/>
          <p:cNvSpPr/>
          <p:nvPr/>
        </p:nvSpPr>
        <p:spPr>
          <a:xfrm>
            <a:off x="949687" y="9209671"/>
            <a:ext cx="22973056" cy="29108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marL="661458" indent="-661458" algn="l">
              <a:buSzPct val="50000"/>
              <a:buBlip>
                <a:blip r:embed="rId2"/>
              </a:buBlip>
              <a:defRPr spc="0" sz="5000">
                <a:solidFill>
                  <a:srgbClr val="5E5E5E"/>
                </a:solidFill>
                <a:latin typeface="Oswald Medium"/>
                <a:ea typeface="Oswald Medium"/>
                <a:cs typeface="Oswald Medium"/>
                <a:sym typeface="Oswald Medium"/>
              </a:defRPr>
            </a:pPr>
            <a:r>
              <a:rPr u="sng">
                <a:hlinkClick r:id="rId6" invalidUrl="" action="" tgtFrame="" tooltip="" history="1" highlightClick="0" endSnd="0"/>
              </a:rPr>
              <a:t>https://uxdesign.cc/stop-calling-these-dark-design-patterns-or-dark-ux-these-are-simply-asshole-designs-bb02df378ba</a:t>
            </a:r>
            <a:r>
              <a:t> </a:t>
            </a:r>
          </a:p>
          <a:p>
            <a:pPr marL="661458" indent="-661458" algn="l">
              <a:buSzPct val="50000"/>
              <a:buBlip>
                <a:blip r:embed="rId2"/>
              </a:buBlip>
              <a:defRPr spc="0" sz="5000">
                <a:solidFill>
                  <a:srgbClr val="5E5E5E"/>
                </a:solidFill>
                <a:latin typeface="Oswald Medium"/>
                <a:ea typeface="Oswald Medium"/>
                <a:cs typeface="Oswald Medium"/>
                <a:sym typeface="Oswald Medium"/>
              </a:defRPr>
            </a:pPr>
            <a:r>
              <a:rPr u="sng">
                <a:hlinkClick r:id="rId7" invalidUrl="" action="" tgtFrame="" tooltip="" history="1" highlightClick="0" endSnd="0"/>
              </a:rPr>
              <a:t>https://www.pexels.com/photo/man-in-white-shirt-using-macbook-pro-52608/</a:t>
            </a:r>
          </a:p>
        </p:txBody>
      </p:sp>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82" name="image1.jpeg" descr="image1.jpeg"/>
          <p:cNvPicPr>
            <a:picLocks noChangeAspect="1"/>
          </p:cNvPicPr>
          <p:nvPr/>
        </p:nvPicPr>
        <p:blipFill>
          <a:blip r:embed="rId3">
            <a:extLst/>
          </a:blip>
          <a:srcRect l="0" t="22076" r="0" b="22075"/>
          <a:stretch>
            <a:fillRect/>
          </a:stretch>
        </p:blipFill>
        <p:spPr>
          <a:xfrm>
            <a:off x="0" y="0"/>
            <a:ext cx="24377650" cy="13716001"/>
          </a:xfrm>
          <a:prstGeom prst="rect">
            <a:avLst/>
          </a:prstGeom>
          <a:ln w="12700">
            <a:miter lim="400000"/>
          </a:ln>
        </p:spPr>
      </p:pic>
      <p:sp>
        <p:nvSpPr>
          <p:cNvPr id="83" name="Rectangle"/>
          <p:cNvSpPr/>
          <p:nvPr/>
        </p:nvSpPr>
        <p:spPr>
          <a:xfrm>
            <a:off x="-3177" y="-1"/>
            <a:ext cx="24377654" cy="13716001"/>
          </a:xfrm>
          <a:prstGeom prst="rect">
            <a:avLst/>
          </a:prstGeom>
          <a:gradFill>
            <a:gsLst>
              <a:gs pos="4000">
                <a:srgbClr val="0E6DE5">
                  <a:alpha val="91000"/>
                </a:srgbClr>
              </a:gs>
              <a:gs pos="100000">
                <a:srgbClr val="14A5FF">
                  <a:alpha val="78000"/>
                </a:srgbClr>
              </a:gs>
            </a:gsLst>
            <a:lin ang="5400000"/>
          </a:gradFill>
          <a:ln w="12700">
            <a:miter lim="400000"/>
          </a:ln>
        </p:spPr>
        <p:txBody>
          <a:bodyPr lIns="45719" rIns="45719" anchor="ctr"/>
          <a:lstStyle/>
          <a:p>
            <a:pPr algn="ctr">
              <a:defRPr b="1">
                <a:solidFill>
                  <a:srgbClr val="073772"/>
                </a:solidFill>
                <a:latin typeface="Nunito-Light"/>
                <a:ea typeface="Nunito-Light"/>
                <a:cs typeface="Nunito-Light"/>
                <a:sym typeface="Nunito-Light"/>
              </a:defRPr>
            </a:pPr>
          </a:p>
        </p:txBody>
      </p:sp>
      <p:sp>
        <p:nvSpPr>
          <p:cNvPr id="84" name="UI and UX"/>
          <p:cNvSpPr/>
          <p:nvPr/>
        </p:nvSpPr>
        <p:spPr>
          <a:xfrm>
            <a:off x="6390860" y="5528193"/>
            <a:ext cx="11589580" cy="30378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lgn="ctr">
              <a:defRPr spc="1794" sz="15700"/>
            </a:lvl1pPr>
          </a:lstStyle>
          <a:p>
            <a:pPr/>
            <a:r>
              <a:t>UI and UX</a:t>
            </a:r>
          </a:p>
        </p:txBody>
      </p:sp>
      <p:sp>
        <p:nvSpPr>
          <p:cNvPr id="85" name="FOR DEVELOPERS WHO “DON’T DO PRETTY”"/>
          <p:cNvSpPr/>
          <p:nvPr/>
        </p:nvSpPr>
        <p:spPr>
          <a:xfrm>
            <a:off x="6390860" y="8268003"/>
            <a:ext cx="11589580" cy="5486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spc="567" sz="2650">
                <a:latin typeface="Open Sans Bold"/>
                <a:ea typeface="Open Sans Bold"/>
                <a:cs typeface="Open Sans Bold"/>
                <a:sym typeface="Open Sans Bold"/>
              </a:defRPr>
            </a:lvl1pPr>
          </a:lstStyle>
          <a:p>
            <a:pPr/>
            <a:r>
              <a:t>FOR DEVELOPERS WHO “DON’T DO PRETTY”</a:t>
            </a:r>
          </a:p>
        </p:txBody>
      </p:sp>
      <p:sp>
        <p:nvSpPr>
          <p:cNvPr id="86" name="BASICS OF"/>
          <p:cNvSpPr/>
          <p:nvPr/>
        </p:nvSpPr>
        <p:spPr>
          <a:xfrm>
            <a:off x="6786745" y="4886656"/>
            <a:ext cx="5753489" cy="13106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spc="799" sz="7000">
                <a:latin typeface="Open Sans Bold"/>
                <a:ea typeface="Open Sans Bold"/>
                <a:cs typeface="Open Sans Bold"/>
                <a:sym typeface="Open Sans Bold"/>
              </a:defRPr>
            </a:lvl1pPr>
          </a:lstStyle>
          <a:p>
            <a:pPr/>
            <a:r>
              <a:t> BASICS OF</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ID="9" grpId="1" fill="hold">
                                  <p:stCondLst>
                                    <p:cond delay="0"/>
                                  </p:stCondLst>
                                  <p:iterate type="el" backwards="0">
                                    <p:tmAbs val="0"/>
                                  </p:iterate>
                                  <p:childTnLst>
                                    <p:set>
                                      <p:cBhvr>
                                        <p:cTn id="6" fill="hold"/>
                                        <p:tgtEl>
                                          <p:spTgt spid="86"/>
                                        </p:tgtEl>
                                        <p:attrNameLst>
                                          <p:attrName>style.visibility</p:attrName>
                                        </p:attrNameLst>
                                      </p:cBhvr>
                                      <p:to>
                                        <p:strVal val="visible"/>
                                      </p:to>
                                    </p:set>
                                    <p:animEffect filter="dissolve" transition="in">
                                      <p:cBhvr>
                                        <p:cTn id="7" dur="1000"/>
                                        <p:tgtEl>
                                          <p:spTgt spid="86"/>
                                        </p:tgtEl>
                                      </p:cBhvr>
                                    </p:animEffect>
                                  </p:childTnLst>
                                </p:cTn>
                              </p:par>
                            </p:childTnLst>
                          </p:cTn>
                        </p:par>
                        <p:par>
                          <p:cTn id="8" fill="hold">
                            <p:stCondLst>
                              <p:cond delay="1000"/>
                            </p:stCondLst>
                            <p:childTnLst>
                              <p:par>
                                <p:cTn id="9" presetClass="entr" nodeType="afterEffect" presetSubtype="8" presetID="22" grpId="2" fill="hold">
                                  <p:stCondLst>
                                    <p:cond delay="400"/>
                                  </p:stCondLst>
                                  <p:iterate type="el" backwards="0">
                                    <p:tmAbs val="0"/>
                                  </p:iterate>
                                  <p:childTnLst>
                                    <p:set>
                                      <p:cBhvr>
                                        <p:cTn id="10" fill="hold"/>
                                        <p:tgtEl>
                                          <p:spTgt spid="84"/>
                                        </p:tgtEl>
                                        <p:attrNameLst>
                                          <p:attrName>style.visibility</p:attrName>
                                        </p:attrNameLst>
                                      </p:cBhvr>
                                      <p:to>
                                        <p:strVal val="visible"/>
                                      </p:to>
                                    </p:set>
                                    <p:animEffect filter="wipe(left)" transition="in">
                                      <p:cBhvr>
                                        <p:cTn id="11" dur="1000"/>
                                        <p:tgtEl>
                                          <p:spTgt spid="84"/>
                                        </p:tgtEl>
                                      </p:cBhvr>
                                    </p:animEffect>
                                  </p:childTnLst>
                                </p:cTn>
                              </p:par>
                            </p:childTnLst>
                          </p:cTn>
                        </p:par>
                        <p:par>
                          <p:cTn id="12" fill="hold">
                            <p:stCondLst>
                              <p:cond delay="2400"/>
                            </p:stCondLst>
                            <p:childTnLst>
                              <p:par>
                                <p:cTn id="13" presetClass="entr" nodeType="afterEffect" presetSubtype="1" presetID="2" grpId="3" fill="hold">
                                  <p:stCondLst>
                                    <p:cond delay="200"/>
                                  </p:stCondLst>
                                  <p:iterate type="el" backwards="0">
                                    <p:tmAbs val="0"/>
                                  </p:iterate>
                                  <p:childTnLst>
                                    <p:set>
                                      <p:cBhvr>
                                        <p:cTn id="14" fill="hold"/>
                                        <p:tgtEl>
                                          <p:spTgt spid="85"/>
                                        </p:tgtEl>
                                        <p:attrNameLst>
                                          <p:attrName>style.visibility</p:attrName>
                                        </p:attrNameLst>
                                      </p:cBhvr>
                                      <p:to>
                                        <p:strVal val="visible"/>
                                      </p:to>
                                    </p:set>
                                    <p:anim calcmode="lin" valueType="num">
                                      <p:cBhvr>
                                        <p:cTn id="15" dur="1000" fill="hold"/>
                                        <p:tgtEl>
                                          <p:spTgt spid="85"/>
                                        </p:tgtEl>
                                        <p:attrNameLst>
                                          <p:attrName>ppt_x</p:attrName>
                                        </p:attrNameLst>
                                      </p:cBhvr>
                                      <p:tavLst>
                                        <p:tav tm="0">
                                          <p:val>
                                            <p:strVal val="#ppt_x"/>
                                          </p:val>
                                        </p:tav>
                                        <p:tav tm="100000">
                                          <p:val>
                                            <p:strVal val="#ppt_x"/>
                                          </p:val>
                                        </p:tav>
                                      </p:tavLst>
                                    </p:anim>
                                    <p:anim calcmode="lin" valueType="num">
                                      <p:cBhvr>
                                        <p:cTn id="16" dur="1000" fill="hold"/>
                                        <p:tgtEl>
                                          <p:spTgt spid="8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85" grpId="3"/>
      <p:bldP build="whole" bldLvl="1" animBg="1" rev="0" advAuto="0" spid="86" grpId="1"/>
      <p:bldP build="whole" bldLvl="1" animBg="1" rev="0" advAuto="0" spid="84" grpId="2"/>
    </p:bldLst>
  </p:timing>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90" name="Image" descr="Image"/>
          <p:cNvPicPr>
            <a:picLocks noChangeAspect="1"/>
          </p:cNvPicPr>
          <p:nvPr/>
        </p:nvPicPr>
        <p:blipFill>
          <a:blip r:embed="rId3">
            <a:extLst/>
          </a:blip>
          <a:stretch>
            <a:fillRect/>
          </a:stretch>
        </p:blipFill>
        <p:spPr>
          <a:xfrm>
            <a:off x="0" y="-1470025"/>
            <a:ext cx="24371300" cy="15232063"/>
          </a:xfrm>
          <a:prstGeom prst="rect">
            <a:avLst/>
          </a:prstGeom>
          <a:ln w="12700">
            <a:miter lim="400000"/>
          </a:ln>
        </p:spPr>
      </p:pic>
      <p:pic>
        <p:nvPicPr>
          <p:cNvPr id="91" name="Image" descr="Image"/>
          <p:cNvPicPr>
            <a:picLocks noChangeAspect="1"/>
          </p:cNvPicPr>
          <p:nvPr/>
        </p:nvPicPr>
        <p:blipFill>
          <a:blip r:embed="rId4">
            <a:extLst/>
          </a:blip>
          <a:stretch>
            <a:fillRect/>
          </a:stretch>
        </p:blipFill>
        <p:spPr>
          <a:xfrm>
            <a:off x="3024524" y="9624038"/>
            <a:ext cx="3037093" cy="3037093"/>
          </a:xfrm>
          <a:prstGeom prst="rect">
            <a:avLst/>
          </a:prstGeom>
          <a:ln w="12700">
            <a:miter lim="400000"/>
          </a:ln>
        </p:spPr>
      </p:pic>
      <p:pic>
        <p:nvPicPr>
          <p:cNvPr id="92" name="Image" descr="Image"/>
          <p:cNvPicPr>
            <a:picLocks noChangeAspect="1"/>
          </p:cNvPicPr>
          <p:nvPr/>
        </p:nvPicPr>
        <p:blipFill>
          <a:blip r:embed="rId5">
            <a:extLst/>
          </a:blip>
          <a:stretch>
            <a:fillRect/>
          </a:stretch>
        </p:blipFill>
        <p:spPr>
          <a:xfrm>
            <a:off x="13088889" y="7265477"/>
            <a:ext cx="2899572" cy="3618424"/>
          </a:xfrm>
          <a:prstGeom prst="rect">
            <a:avLst/>
          </a:prstGeom>
          <a:ln w="12700">
            <a:miter lim="400000"/>
          </a:ln>
        </p:spPr>
      </p:pic>
      <p:pic>
        <p:nvPicPr>
          <p:cNvPr id="93" name="Image" descr="Image"/>
          <p:cNvPicPr>
            <a:picLocks noChangeAspect="1"/>
          </p:cNvPicPr>
          <p:nvPr/>
        </p:nvPicPr>
        <p:blipFill>
          <a:blip r:embed="rId6">
            <a:extLst/>
          </a:blip>
          <a:stretch>
            <a:fillRect/>
          </a:stretch>
        </p:blipFill>
        <p:spPr>
          <a:xfrm>
            <a:off x="783764" y="423718"/>
            <a:ext cx="9254012" cy="5783758"/>
          </a:xfrm>
          <a:prstGeom prst="rect">
            <a:avLst/>
          </a:prstGeom>
          <a:ln w="12700">
            <a:miter lim="400000"/>
          </a:ln>
        </p:spPr>
      </p:pic>
      <p:pic>
        <p:nvPicPr>
          <p:cNvPr id="94" name="Image" descr="Image"/>
          <p:cNvPicPr>
            <a:picLocks noChangeAspect="1"/>
          </p:cNvPicPr>
          <p:nvPr/>
        </p:nvPicPr>
        <p:blipFill>
          <a:blip r:embed="rId7">
            <a:extLst/>
          </a:blip>
          <a:stretch>
            <a:fillRect/>
          </a:stretch>
        </p:blipFill>
        <p:spPr>
          <a:xfrm>
            <a:off x="17023734" y="6930418"/>
            <a:ext cx="2139379" cy="2501985"/>
          </a:xfrm>
          <a:prstGeom prst="rect">
            <a:avLst/>
          </a:prstGeom>
          <a:ln w="12700">
            <a:miter lim="400000"/>
          </a:ln>
        </p:spPr>
      </p:pic>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98" name="Left Brain.png" descr="Left Brain.png"/>
          <p:cNvPicPr>
            <a:picLocks noChangeAspect="1"/>
          </p:cNvPicPr>
          <p:nvPr/>
        </p:nvPicPr>
        <p:blipFill>
          <a:blip r:embed="rId3">
            <a:extLst/>
          </a:blip>
          <a:stretch>
            <a:fillRect/>
          </a:stretch>
        </p:blipFill>
        <p:spPr>
          <a:xfrm>
            <a:off x="4711520" y="1260800"/>
            <a:ext cx="7462933" cy="11194400"/>
          </a:xfrm>
          <a:prstGeom prst="rect">
            <a:avLst/>
          </a:prstGeom>
          <a:ln w="12700">
            <a:miter lim="400000"/>
          </a:ln>
        </p:spPr>
      </p:pic>
      <p:pic>
        <p:nvPicPr>
          <p:cNvPr id="99" name="Right Brain.png" descr="Right Brain.png"/>
          <p:cNvPicPr>
            <a:picLocks noChangeAspect="1"/>
          </p:cNvPicPr>
          <p:nvPr/>
        </p:nvPicPr>
        <p:blipFill>
          <a:blip r:embed="rId4">
            <a:extLst/>
          </a:blip>
          <a:stretch>
            <a:fillRect/>
          </a:stretch>
        </p:blipFill>
        <p:spPr>
          <a:xfrm>
            <a:off x="12022711" y="1260800"/>
            <a:ext cx="7637069" cy="11194400"/>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16" presetID="23" grpId="1" fill="hold">
                                  <p:stCondLst>
                                    <p:cond delay="0"/>
                                  </p:stCondLst>
                                  <p:iterate type="el" backwards="0">
                                    <p:tmAbs val="0"/>
                                  </p:iterate>
                                  <p:childTnLst>
                                    <p:set>
                                      <p:cBhvr>
                                        <p:cTn id="6" fill="hold"/>
                                        <p:tgtEl>
                                          <p:spTgt spid="99"/>
                                        </p:tgtEl>
                                        <p:attrNameLst>
                                          <p:attrName>style.visibility</p:attrName>
                                        </p:attrNameLst>
                                      </p:cBhvr>
                                      <p:to>
                                        <p:strVal val="visible"/>
                                      </p:to>
                                    </p:set>
                                    <p:anim calcmode="lin" valueType="num">
                                      <p:cBhvr>
                                        <p:cTn id="7" dur="2500" fill="hold"/>
                                        <p:tgtEl>
                                          <p:spTgt spid="99"/>
                                        </p:tgtEl>
                                        <p:attrNameLst>
                                          <p:attrName>ppt_w</p:attrName>
                                        </p:attrNameLst>
                                      </p:cBhvr>
                                      <p:tavLst>
                                        <p:tav tm="0">
                                          <p:val>
                                            <p:fltVal val="0"/>
                                          </p:val>
                                        </p:tav>
                                        <p:tav tm="100000">
                                          <p:val>
                                            <p:strVal val="#ppt_w"/>
                                          </p:val>
                                        </p:tav>
                                      </p:tavLst>
                                    </p:anim>
                                    <p:anim calcmode="lin" valueType="num">
                                      <p:cBhvr>
                                        <p:cTn id="8" dur="2500" fill="hold"/>
                                        <p:tgtEl>
                                          <p:spTgt spid="99"/>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16" presetID="23" grpId="2" fill="hold">
                                  <p:stCondLst>
                                    <p:cond delay="0"/>
                                  </p:stCondLst>
                                  <p:iterate type="el" backwards="0">
                                    <p:tmAbs val="0"/>
                                  </p:iterate>
                                  <p:childTnLst>
                                    <p:set>
                                      <p:cBhvr>
                                        <p:cTn id="12" fill="hold"/>
                                        <p:tgtEl>
                                          <p:spTgt spid="98"/>
                                        </p:tgtEl>
                                        <p:attrNameLst>
                                          <p:attrName>style.visibility</p:attrName>
                                        </p:attrNameLst>
                                      </p:cBhvr>
                                      <p:to>
                                        <p:strVal val="visible"/>
                                      </p:to>
                                    </p:set>
                                    <p:anim calcmode="lin" valueType="num">
                                      <p:cBhvr>
                                        <p:cTn id="13" dur="2500" fill="hold"/>
                                        <p:tgtEl>
                                          <p:spTgt spid="98"/>
                                        </p:tgtEl>
                                        <p:attrNameLst>
                                          <p:attrName>ppt_w</p:attrName>
                                        </p:attrNameLst>
                                      </p:cBhvr>
                                      <p:tavLst>
                                        <p:tav tm="0">
                                          <p:val>
                                            <p:fltVal val="0"/>
                                          </p:val>
                                        </p:tav>
                                        <p:tav tm="100000">
                                          <p:val>
                                            <p:strVal val="#ppt_w"/>
                                          </p:val>
                                        </p:tav>
                                      </p:tavLst>
                                    </p:anim>
                                    <p:anim calcmode="lin" valueType="num">
                                      <p:cBhvr>
                                        <p:cTn id="14" dur="2500" fill="hold"/>
                                        <p:tgtEl>
                                          <p:spTgt spid="98"/>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Class="exit" nodeType="clickEffect" presetID="9" grpId="3" fill="hold">
                                  <p:stCondLst>
                                    <p:cond delay="0"/>
                                  </p:stCondLst>
                                  <p:iterate type="el" backwards="0">
                                    <p:tmAbs val="0"/>
                                  </p:iterate>
                                  <p:childTnLst>
                                    <p:animEffect filter="dissolve" transition="out">
                                      <p:cBhvr>
                                        <p:cTn id="18" dur="500" fill="hold"/>
                                        <p:tgtEl>
                                          <p:spTgt spid="98"/>
                                        </p:tgtEl>
                                      </p:cBhvr>
                                    </p:animEffect>
                                    <p:set>
                                      <p:cBhvr>
                                        <p:cTn id="19" fill="hold">
                                          <p:stCondLst>
                                            <p:cond delay="499"/>
                                          </p:stCondLst>
                                        </p:cTn>
                                        <p:tgtEl>
                                          <p:spTgt spid="98"/>
                                        </p:tgtEl>
                                        <p:attrNameLst>
                                          <p:attrName>style.visibility</p:attrName>
                                        </p:attrNameLst>
                                      </p:cBhvr>
                                      <p:to>
                                        <p:strVal val="hidden"/>
                                      </p:to>
                                    </p:set>
                                  </p:childTnLst>
                                </p:cTn>
                              </p:par>
                            </p:childTnLst>
                          </p:cTn>
                        </p:par>
                        <p:par>
                          <p:cTn id="20" fill="hold">
                            <p:stCondLst>
                              <p:cond delay="500"/>
                            </p:stCondLst>
                            <p:childTnLst>
                              <p:par>
                                <p:cTn id="21" presetClass="exit" nodeType="afterEffect" presetID="9" grpId="4" fill="hold">
                                  <p:stCondLst>
                                    <p:cond delay="0"/>
                                  </p:stCondLst>
                                  <p:iterate type="el" backwards="0">
                                    <p:tmAbs val="0"/>
                                  </p:iterate>
                                  <p:childTnLst>
                                    <p:animEffect filter="dissolve" transition="out">
                                      <p:cBhvr>
                                        <p:cTn id="22" dur="500" fill="hold"/>
                                        <p:tgtEl>
                                          <p:spTgt spid="99"/>
                                        </p:tgtEl>
                                      </p:cBhvr>
                                    </p:animEffect>
                                    <p:set>
                                      <p:cBhvr>
                                        <p:cTn id="23" fill="hold">
                                          <p:stCondLst>
                                            <p:cond delay="499"/>
                                          </p:stCondLst>
                                        </p:cTn>
                                        <p:tgtEl>
                                          <p:spTgt spid="99"/>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99" grpId="4"/>
      <p:bldP build="whole" bldLvl="1" animBg="1" rev="0" advAuto="0" spid="99" grpId="1"/>
      <p:bldP build="whole" bldLvl="1" animBg="1" rev="0" advAuto="0" spid="98" grpId="3"/>
      <p:bldP build="whole" bldLvl="1" animBg="1" rev="0" advAuto="0" spid="98" grpId="2"/>
    </p:bldLst>
  </p:timing>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03" name="man-in-white-shirt-using-macbook-pro-52608.jpg" descr="man-in-white-shirt-using-macbook-pro-52608.jpg"/>
          <p:cNvPicPr>
            <a:picLocks noChangeAspect="1"/>
          </p:cNvPicPr>
          <p:nvPr/>
        </p:nvPicPr>
        <p:blipFill>
          <a:blip r:embed="rId3">
            <a:extLst/>
          </a:blip>
          <a:stretch>
            <a:fillRect/>
          </a:stretch>
        </p:blipFill>
        <p:spPr>
          <a:xfrm>
            <a:off x="0" y="-2502569"/>
            <a:ext cx="24371301" cy="16291168"/>
          </a:xfrm>
          <a:prstGeom prst="rect">
            <a:avLst/>
          </a:prstGeom>
          <a:ln w="12700">
            <a:miter lim="400000"/>
          </a:ln>
        </p:spPr>
      </p:pic>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7" name="“"/>
          <p:cNvSpPr/>
          <p:nvPr/>
        </p:nvSpPr>
        <p:spPr>
          <a:xfrm>
            <a:off x="3915762" y="828086"/>
            <a:ext cx="3412275" cy="7747557"/>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spc="1000" sz="40000">
                <a:solidFill>
                  <a:srgbClr val="494949"/>
                </a:solidFill>
              </a:defRPr>
            </a:lvl1pPr>
          </a:lstStyle>
          <a:p>
            <a:pPr/>
            <a:r>
              <a:t>“</a:t>
            </a:r>
          </a:p>
        </p:txBody>
      </p:sp>
      <p:sp>
        <p:nvSpPr>
          <p:cNvPr id="108" name="“Give me a weekend and I can code you anything your heart desires. . .…"/>
          <p:cNvSpPr/>
          <p:nvPr/>
        </p:nvSpPr>
        <p:spPr>
          <a:xfrm>
            <a:off x="359053" y="4808439"/>
            <a:ext cx="10525694" cy="31394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ctr">
              <a:defRPr spc="110" sz="4400">
                <a:solidFill>
                  <a:srgbClr val="494949"/>
                </a:solidFill>
                <a:latin typeface="Open Sans Bold"/>
                <a:ea typeface="Open Sans Bold"/>
                <a:cs typeface="Open Sans Bold"/>
                <a:sym typeface="Open Sans Bold"/>
              </a:defRPr>
            </a:pPr>
            <a:r>
              <a:t>“Give me a weekend and I can code you anything your heart desires. . .</a:t>
            </a:r>
          </a:p>
          <a:p>
            <a:pPr algn="ctr">
              <a:defRPr spc="110" sz="4400">
                <a:solidFill>
                  <a:srgbClr val="494949"/>
                </a:solidFill>
                <a:latin typeface="Open Sans Bold"/>
                <a:ea typeface="Open Sans Bold"/>
                <a:cs typeface="Open Sans Bold"/>
                <a:sym typeface="Open Sans Bold"/>
              </a:defRPr>
            </a:pPr>
            <a:r>
              <a:t> </a:t>
            </a:r>
          </a:p>
          <a:p>
            <a:pPr algn="ctr">
              <a:defRPr spc="110" sz="4400">
                <a:solidFill>
                  <a:srgbClr val="494949"/>
                </a:solidFill>
                <a:latin typeface="Open Sans Bold"/>
                <a:ea typeface="Open Sans Bold"/>
                <a:cs typeface="Open Sans Bold"/>
                <a:sym typeface="Open Sans Bold"/>
              </a:defRPr>
            </a:pPr>
            <a:r>
              <a:t>As long as it’s an API.”</a:t>
            </a:r>
          </a:p>
        </p:txBody>
      </p:sp>
      <p:pic>
        <p:nvPicPr>
          <p:cNvPr id="109" name="artificial-intelligence-blur-close-up-546819.jpg" descr="artificial-intelligence-blur-close-up-546819.jpg"/>
          <p:cNvPicPr>
            <a:picLocks noChangeAspect="1"/>
          </p:cNvPicPr>
          <p:nvPr/>
        </p:nvPicPr>
        <p:blipFill>
          <a:blip r:embed="rId3">
            <a:extLst/>
          </a:blip>
          <a:srcRect l="20488" t="0" r="20488" b="0"/>
          <a:stretch>
            <a:fillRect/>
          </a:stretch>
        </p:blipFill>
        <p:spPr>
          <a:xfrm>
            <a:off x="12188825" y="0"/>
            <a:ext cx="12188825" cy="13716000"/>
          </a:xfrm>
          <a:prstGeom prst="rect">
            <a:avLst/>
          </a:prstGeom>
          <a:ln w="12700">
            <a:miter lim="400000"/>
          </a:ln>
        </p:spPr>
      </p:pic>
      <p:sp>
        <p:nvSpPr>
          <p:cNvPr id="110" name="— ANONYMOUS DEVELOPER"/>
          <p:cNvSpPr/>
          <p:nvPr/>
        </p:nvSpPr>
        <p:spPr>
          <a:xfrm>
            <a:off x="1982569" y="8377170"/>
            <a:ext cx="7278662" cy="65684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spc="70" sz="2800">
                <a:solidFill>
                  <a:srgbClr val="494949"/>
                </a:solidFill>
                <a:latin typeface="Open Sans ExtraBold"/>
                <a:ea typeface="Open Sans ExtraBold"/>
                <a:cs typeface="Open Sans ExtraBold"/>
                <a:sym typeface="Open Sans ExtraBold"/>
              </a:defRPr>
            </a:lvl1pPr>
          </a:lstStyle>
          <a:p>
            <a:pPr/>
            <a:r>
              <a:t>— ANONYMOUS DEVELOPER</a:t>
            </a:r>
          </a:p>
        </p:txBody>
      </p:sp>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4" name="“"/>
          <p:cNvSpPr/>
          <p:nvPr/>
        </p:nvSpPr>
        <p:spPr>
          <a:xfrm>
            <a:off x="16545802" y="1412811"/>
            <a:ext cx="3412275" cy="7747556"/>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spc="1000" sz="40000">
                <a:solidFill>
                  <a:srgbClr val="494949"/>
                </a:solidFill>
              </a:defRPr>
            </a:lvl1pPr>
          </a:lstStyle>
          <a:p>
            <a:pPr/>
            <a:r>
              <a:t>“</a:t>
            </a:r>
          </a:p>
        </p:txBody>
      </p:sp>
      <p:pic>
        <p:nvPicPr>
          <p:cNvPr id="115" name="gilfoyle.gif" descr="gilfoyle.gif"/>
          <p:cNvPicPr>
            <a:picLocks noChangeAspect="0"/>
          </p:cNvPicPr>
          <p:nvPr/>
        </p:nvPicPr>
        <p:blipFill>
          <a:blip r:embed="rId3">
            <a:extLst/>
          </a:blip>
          <a:stretch>
            <a:fillRect/>
          </a:stretch>
        </p:blipFill>
        <p:spPr>
          <a:xfrm>
            <a:off x="476069" y="2436988"/>
            <a:ext cx="11554387" cy="9705685"/>
          </a:xfrm>
          <a:prstGeom prst="rect">
            <a:avLst/>
          </a:prstGeom>
          <a:ln w="12700">
            <a:miter lim="400000"/>
          </a:ln>
        </p:spPr>
      </p:pic>
      <p:sp>
        <p:nvSpPr>
          <p:cNvPr id="116" name="“I don’t make things look pretty.…"/>
          <p:cNvSpPr/>
          <p:nvPr/>
        </p:nvSpPr>
        <p:spPr>
          <a:xfrm>
            <a:off x="12545432" y="6151910"/>
            <a:ext cx="11413015" cy="2275841"/>
          </a:xfrm>
          <a:prstGeom prst="rect">
            <a:avLst/>
          </a:prstGeom>
          <a:ln w="12700">
            <a:miter lim="400000"/>
          </a:ln>
          <a:extLst>
            <a:ext uri="{C572A759-6A51-4108-AA02-DFA0A04FC94B}">
              <ma14:wrappingTextBoxFlag xmlns:ma14="http://schemas.microsoft.com/office/mac/drawingml/2011/main" val="1"/>
            </a:ext>
          </a:extLst>
        </p:spPr>
        <p:txBody>
          <a:bodyPr lIns="45719" rIns="45719" anchor="ctr">
            <a:spAutoFit/>
          </a:bodyPr>
          <a:lstStyle/>
          <a:p>
            <a:pPr>
              <a:defRPr spc="187" sz="7500">
                <a:solidFill>
                  <a:srgbClr val="494949"/>
                </a:solidFill>
                <a:latin typeface="Open Sans Bold"/>
                <a:ea typeface="Open Sans Bold"/>
                <a:cs typeface="Open Sans Bold"/>
                <a:sym typeface="Open Sans Bold"/>
              </a:defRPr>
            </a:pPr>
            <a:r>
              <a:rPr spc="127" sz="5100"/>
              <a:t>“I don’t make things look pretty. </a:t>
            </a:r>
            <a:endParaRPr spc="127" sz="5100"/>
          </a:p>
          <a:p>
            <a:pPr>
              <a:defRPr spc="187" sz="7500">
                <a:solidFill>
                  <a:srgbClr val="494949"/>
                </a:solidFill>
                <a:latin typeface="Open Sans Bold"/>
                <a:ea typeface="Open Sans Bold"/>
                <a:cs typeface="Open Sans Bold"/>
                <a:sym typeface="Open Sans Bold"/>
              </a:defRPr>
            </a:pPr>
            <a:r>
              <a:rPr spc="127" sz="5100"/>
              <a:t>That’s why I pay people like you</a:t>
            </a:r>
            <a:r>
              <a:t>”</a:t>
            </a:r>
          </a:p>
        </p:txBody>
      </p:sp>
      <p:sp>
        <p:nvSpPr>
          <p:cNvPr id="117" name="— SEMI-ANONYMOUS BACKEND DEVELOPER"/>
          <p:cNvSpPr/>
          <p:nvPr/>
        </p:nvSpPr>
        <p:spPr>
          <a:xfrm>
            <a:off x="14878008" y="9680406"/>
            <a:ext cx="9168143" cy="5740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spc="70" sz="2800">
                <a:solidFill>
                  <a:srgbClr val="494949"/>
                </a:solidFill>
                <a:latin typeface="Open Sans ExtraBold"/>
                <a:ea typeface="Open Sans ExtraBold"/>
                <a:cs typeface="Open Sans ExtraBold"/>
                <a:sym typeface="Open Sans ExtraBold"/>
              </a:defRPr>
            </a:lvl1pPr>
          </a:lstStyle>
          <a:p>
            <a:pPr/>
            <a:r>
              <a:t>— SEMI-ANONYMOUS BACKEND DEVELOPER</a:t>
            </a:r>
          </a:p>
        </p:txBody>
      </p:sp>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White">
  <a:themeElements>
    <a:clrScheme name="White">
      <a:dk1>
        <a:srgbClr val="FFFFFF"/>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Oswald Bold"/>
        <a:ea typeface="Oswald Bold"/>
        <a:cs typeface="Oswald Bold"/>
      </a:majorFont>
      <a:minorFont>
        <a:latin typeface="Oswald Light"/>
        <a:ea typeface="Oswald Light"/>
        <a:cs typeface="Oswald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rgbClr val="0E6DE5"/>
          </a:solidFill>
          <a:prstDash val="solid"/>
          <a:miter lim="400000"/>
        </a:ln>
        <a:effectLst/>
        <a:sp3d/>
      </a:spPr>
      <a:bodyPr rot="0" spcFirstLastPara="1" vertOverflow="overflow" horzOverflow="overflow" vert="horz" wrap="square" lIns="45719" tIns="45719" rIns="45719" bIns="45719" numCol="1" spcCol="38100" rtlCol="0" anchor="ctr" upright="0">
        <a:spAutoFit/>
      </a:bodyPr>
      <a:lstStyle>
        <a:defPPr marL="0" marR="0" indent="0" algn="r" defTabSz="1828433" rtl="0" fontAlgn="auto" latinLnBrk="0" hangingPunct="0">
          <a:lnSpc>
            <a:spcPct val="100000"/>
          </a:lnSpc>
          <a:spcBef>
            <a:spcPts val="0"/>
          </a:spcBef>
          <a:spcAft>
            <a:spcPts val="0"/>
          </a:spcAft>
          <a:buClrTx/>
          <a:buSzTx/>
          <a:buFontTx/>
          <a:buNone/>
          <a:tabLst/>
          <a:defRPr b="0" baseline="0" cap="none" i="0" spc="300" strike="noStrike" sz="12000" u="none" kumimoji="0" normalizeH="0">
            <a:ln>
              <a:noFill/>
            </a:ln>
            <a:solidFill>
              <a:srgbClr val="FFFFFF"/>
            </a:solidFill>
            <a:effectLst/>
            <a:uFillTx/>
            <a:latin typeface="+mj-lt"/>
            <a:ea typeface="+mj-ea"/>
            <a:cs typeface="+mj-cs"/>
            <a:sym typeface="Oswald Bold"/>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12700" cap="flat">
          <a:solidFill>
            <a:srgbClr val="0E6DE5"/>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r" defTabSz="1828433" rtl="0" fontAlgn="auto" latinLnBrk="0" hangingPunct="0">
          <a:lnSpc>
            <a:spcPct val="100000"/>
          </a:lnSpc>
          <a:spcBef>
            <a:spcPts val="0"/>
          </a:spcBef>
          <a:spcAft>
            <a:spcPts val="0"/>
          </a:spcAft>
          <a:buClrTx/>
          <a:buSzTx/>
          <a:buFontTx/>
          <a:buNone/>
          <a:tabLst/>
          <a:defRPr b="0" baseline="0" cap="none" i="0" spc="300" strike="noStrike" sz="12000" u="none" kumimoji="0" normalizeH="0">
            <a:ln>
              <a:noFill/>
            </a:ln>
            <a:solidFill>
              <a:srgbClr val="FFFFFF"/>
            </a:solidFill>
            <a:effectLst/>
            <a:uFillTx/>
            <a:latin typeface="+mj-lt"/>
            <a:ea typeface="+mj-ea"/>
            <a:cs typeface="+mj-cs"/>
            <a:sym typeface="Oswald Bold"/>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Oswald Bold"/>
        <a:ea typeface="Oswald Bold"/>
        <a:cs typeface="Oswald Bold"/>
      </a:majorFont>
      <a:minorFont>
        <a:latin typeface="Oswald Light"/>
        <a:ea typeface="Oswald Light"/>
        <a:cs typeface="Oswald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rgbClr val="0E6DE5"/>
          </a:solidFill>
          <a:prstDash val="solid"/>
          <a:miter lim="400000"/>
        </a:ln>
        <a:effectLst/>
        <a:sp3d/>
      </a:spPr>
      <a:bodyPr rot="0" spcFirstLastPara="1" vertOverflow="overflow" horzOverflow="overflow" vert="horz" wrap="square" lIns="45719" tIns="45719" rIns="45719" bIns="45719" numCol="1" spcCol="38100" rtlCol="0" anchor="ctr" upright="0">
        <a:spAutoFit/>
      </a:bodyPr>
      <a:lstStyle>
        <a:defPPr marL="0" marR="0" indent="0" algn="r" defTabSz="1828433" rtl="0" fontAlgn="auto" latinLnBrk="0" hangingPunct="0">
          <a:lnSpc>
            <a:spcPct val="100000"/>
          </a:lnSpc>
          <a:spcBef>
            <a:spcPts val="0"/>
          </a:spcBef>
          <a:spcAft>
            <a:spcPts val="0"/>
          </a:spcAft>
          <a:buClrTx/>
          <a:buSzTx/>
          <a:buFontTx/>
          <a:buNone/>
          <a:tabLst/>
          <a:defRPr b="0" baseline="0" cap="none" i="0" spc="300" strike="noStrike" sz="12000" u="none" kumimoji="0" normalizeH="0">
            <a:ln>
              <a:noFill/>
            </a:ln>
            <a:solidFill>
              <a:srgbClr val="FFFFFF"/>
            </a:solidFill>
            <a:effectLst/>
            <a:uFillTx/>
            <a:latin typeface="+mj-lt"/>
            <a:ea typeface="+mj-ea"/>
            <a:cs typeface="+mj-cs"/>
            <a:sym typeface="Oswald Bold"/>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12700" cap="flat">
          <a:solidFill>
            <a:srgbClr val="0E6DE5"/>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r" defTabSz="1828433" rtl="0" fontAlgn="auto" latinLnBrk="0" hangingPunct="0">
          <a:lnSpc>
            <a:spcPct val="100000"/>
          </a:lnSpc>
          <a:spcBef>
            <a:spcPts val="0"/>
          </a:spcBef>
          <a:spcAft>
            <a:spcPts val="0"/>
          </a:spcAft>
          <a:buClrTx/>
          <a:buSzTx/>
          <a:buFontTx/>
          <a:buNone/>
          <a:tabLst/>
          <a:defRPr b="0" baseline="0" cap="none" i="0" spc="300" strike="noStrike" sz="12000" u="none" kumimoji="0" normalizeH="0">
            <a:ln>
              <a:noFill/>
            </a:ln>
            <a:solidFill>
              <a:srgbClr val="FFFFFF"/>
            </a:solidFill>
            <a:effectLst/>
            <a:uFillTx/>
            <a:latin typeface="+mj-lt"/>
            <a:ea typeface="+mj-ea"/>
            <a:cs typeface="+mj-cs"/>
            <a:sym typeface="Oswald Bold"/>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